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20" r:id="rId5"/>
  </p:sldMasterIdLst>
  <p:notesMasterIdLst>
    <p:notesMasterId r:id="rId21"/>
  </p:notesMasterIdLst>
  <p:sldIdLst>
    <p:sldId id="340" r:id="rId6"/>
    <p:sldId id="311" r:id="rId7"/>
    <p:sldId id="305" r:id="rId8"/>
    <p:sldId id="317" r:id="rId9"/>
    <p:sldId id="307" r:id="rId10"/>
    <p:sldId id="375" r:id="rId11"/>
    <p:sldId id="376" r:id="rId12"/>
    <p:sldId id="364" r:id="rId13"/>
    <p:sldId id="377" r:id="rId14"/>
    <p:sldId id="365" r:id="rId15"/>
    <p:sldId id="366" r:id="rId16"/>
    <p:sldId id="367" r:id="rId17"/>
    <p:sldId id="379" r:id="rId18"/>
    <p:sldId id="344" r:id="rId19"/>
    <p:sldId id="331" r:id="rId2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DF4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475" autoAdjust="0"/>
  </p:normalViewPr>
  <p:slideViewPr>
    <p:cSldViewPr>
      <p:cViewPr varScale="1">
        <p:scale>
          <a:sx n="75" d="100"/>
          <a:sy n="75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djtamashiro\Desktop\match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jtamashiro\Desktop\match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jtamashiro\Desktop\matchi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jtamashiro\Desktop\match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Number of FYP Students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5.4276315789473686E-2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1882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FYP 2011</c:v>
                </c:pt>
                <c:pt idx="1">
                  <c:v>FYP 2012</c:v>
                </c:pt>
                <c:pt idx="2">
                  <c:v>FYP 2013</c:v>
                </c:pt>
                <c:pt idx="3">
                  <c:v>FYP 2014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320</c:v>
                </c:pt>
                <c:pt idx="1">
                  <c:v>772</c:v>
                </c:pt>
                <c:pt idx="2">
                  <c:v>1342</c:v>
                </c:pt>
                <c:pt idx="3">
                  <c:v>2400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7553920"/>
        <c:axId val="97894784"/>
      </c:lineChart>
      <c:catAx>
        <c:axId val="87553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7894784"/>
        <c:crosses val="autoZero"/>
        <c:auto val="1"/>
        <c:lblAlgn val="ctr"/>
        <c:lblOffset val="100"/>
        <c:noMultiLvlLbl val="0"/>
      </c:catAx>
      <c:valAx>
        <c:axId val="97894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55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Credits Earned after 1 year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FYP Students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44444476037724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32.4</a:t>
                    </a:r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Credits Earned after 1 Year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32.354709999999997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NonFYP Students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3807E-3"/>
                  <c:y val="0.1611111463497695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20.1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Credits Earned after 1 Year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20.149450000000002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1319936"/>
        <c:axId val="31321472"/>
        <c:axId val="0"/>
      </c:bar3DChart>
      <c:catAx>
        <c:axId val="31319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321472"/>
        <c:crosses val="autoZero"/>
        <c:auto val="1"/>
        <c:lblAlgn val="ctr"/>
        <c:lblOffset val="100"/>
        <c:noMultiLvlLbl val="0"/>
      </c:catAx>
      <c:valAx>
        <c:axId val="313214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1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Persisted to Fall 2013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FYP Students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44444476037724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80.8%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Credits Earned after 1 Year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0.80759159999999997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NonFYP Students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3807E-3"/>
                  <c:y val="0.161111146349769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58.7%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Credits Earned after 1 Year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0.58735210000000004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4093312"/>
        <c:axId val="34103296"/>
        <c:axId val="0"/>
      </c:bar3DChart>
      <c:catAx>
        <c:axId val="34093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103296"/>
        <c:crosses val="autoZero"/>
        <c:auto val="1"/>
        <c:lblAlgn val="ctr"/>
        <c:lblOffset val="100"/>
        <c:noMultiLvlLbl val="0"/>
      </c:catAx>
      <c:valAx>
        <c:axId val="34103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9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Credits Earned after 1 year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FYP Hispanic/Latino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9444444444444441E-3"/>
                  <c:y val="9.72222434869298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28.6</a:t>
                    </a:r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Credits Earned after 1 Year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28.59036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NonFYP Hispanic/Latino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tint val="86000"/>
                  </a:schemeClr>
                </a:gs>
                <a:gs pos="75000">
                  <a:schemeClr val="accent2">
                    <a:tint val="86000"/>
                    <a:lumMod val="60000"/>
                    <a:lumOff val="40000"/>
                  </a:schemeClr>
                </a:gs>
                <a:gs pos="51000">
                  <a:schemeClr val="accent2">
                    <a:tint val="86000"/>
                    <a:alpha val="75000"/>
                  </a:schemeClr>
                </a:gs>
                <a:gs pos="100000">
                  <a:schemeClr val="accent2">
                    <a:tint val="8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72222222222222E-3"/>
                  <c:y val="0.1000000218722707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17.3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Credits Earned after 1 Year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17.330680000000001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FYP African-American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416666666666604E-2"/>
                  <c:y val="9.44444651015890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22.7</a:t>
                    </a:r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Credits Earned after 1 Year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22.7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NonFYP African-American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58000"/>
                  </a:schemeClr>
                </a:gs>
                <a:gs pos="75000">
                  <a:schemeClr val="accent2">
                    <a:shade val="58000"/>
                    <a:lumMod val="60000"/>
                    <a:lumOff val="40000"/>
                  </a:schemeClr>
                </a:gs>
                <a:gs pos="51000">
                  <a:schemeClr val="accent2">
                    <a:shade val="58000"/>
                    <a:alpha val="75000"/>
                  </a:schemeClr>
                </a:gs>
                <a:gs pos="100000">
                  <a:schemeClr val="accent2">
                    <a:shade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761E-2"/>
                  <c:y val="0.10000002187227065"/>
                </c:manualLayout>
              </c:layout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Credits Earned after 1 Year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15.39819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4454528"/>
        <c:axId val="34464512"/>
        <c:axId val="0"/>
      </c:bar3DChart>
      <c:catAx>
        <c:axId val="34454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464512"/>
        <c:crosses val="autoZero"/>
        <c:auto val="1"/>
        <c:lblAlgn val="ctr"/>
        <c:lblOffset val="100"/>
        <c:noMultiLvlLbl val="0"/>
      </c:catAx>
      <c:valAx>
        <c:axId val="34464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5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PERSISTED TO FALL 2013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FYP Hispanic/Latino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441E-3"/>
                  <c:y val="0.102777777777777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77%</a:t>
                    </a:r>
                  </a:p>
                </c:rich>
              </c:tx>
              <c:numFmt formatCode="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Credits Earned after 1 Year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0.77409640000000002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NonFYP Hispanic/Latino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tint val="86000"/>
                  </a:schemeClr>
                </a:gs>
                <a:gs pos="75000">
                  <a:schemeClr val="accent2">
                    <a:tint val="86000"/>
                    <a:lumMod val="60000"/>
                    <a:lumOff val="40000"/>
                  </a:schemeClr>
                </a:gs>
                <a:gs pos="51000">
                  <a:schemeClr val="accent2">
                    <a:tint val="86000"/>
                    <a:alpha val="75000"/>
                  </a:schemeClr>
                </a:gs>
                <a:gs pos="100000">
                  <a:schemeClr val="accent2">
                    <a:tint val="8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72222222222222E-3"/>
                  <c:y val="0.1000000218722707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58%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Credits Earned after 1 Year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0.57798590000000005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FYP African-American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416666666666604E-2"/>
                  <c:y val="9.44444651015890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73%</a:t>
                    </a:r>
                  </a:p>
                </c:rich>
              </c:tx>
              <c:numFmt formatCode="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Credits Earned after 1 Year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0.73333329999999997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NonFYP African-American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58000"/>
                  </a:schemeClr>
                </a:gs>
                <a:gs pos="75000">
                  <a:schemeClr val="accent2">
                    <a:shade val="58000"/>
                    <a:lumMod val="60000"/>
                    <a:lumOff val="40000"/>
                  </a:schemeClr>
                </a:gs>
                <a:gs pos="51000">
                  <a:schemeClr val="accent2">
                    <a:shade val="58000"/>
                    <a:alpha val="75000"/>
                  </a:schemeClr>
                </a:gs>
                <a:gs pos="100000">
                  <a:schemeClr val="accent2">
                    <a:shade val="58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761E-2"/>
                  <c:y val="0.1000000218722706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Credits Earned after 1 Year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0.41628959999999998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4244480"/>
        <c:axId val="34246016"/>
        <c:axId val="0"/>
      </c:bar3DChart>
      <c:catAx>
        <c:axId val="34244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246016"/>
        <c:crosses val="autoZero"/>
        <c:auto val="1"/>
        <c:lblAlgn val="ctr"/>
        <c:lblOffset val="100"/>
        <c:noMultiLvlLbl val="0"/>
      </c:catAx>
      <c:valAx>
        <c:axId val="34246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44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 dirty="0" smtClean="0">
                <a:solidFill>
                  <a:srgbClr val="002060"/>
                </a:solidFill>
                <a:effectLst/>
              </a:rPr>
              <a:t>PSM Analysis:</a:t>
            </a:r>
            <a:endParaRPr lang="en-US" sz="2400" dirty="0" smtClean="0">
              <a:solidFill>
                <a:srgbClr val="002060"/>
              </a:solidFill>
              <a:effectLst/>
            </a:endParaRPr>
          </a:p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 dirty="0" smtClean="0">
                <a:solidFill>
                  <a:srgbClr val="002060"/>
                </a:solidFill>
                <a:effectLst/>
              </a:rPr>
              <a:t>Persistence Rates</a:t>
            </a:r>
            <a:endParaRPr lang="en-US" sz="2400" dirty="0">
              <a:solidFill>
                <a:srgbClr val="00206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Sheet2!$R$50</c:f>
              <c:strCache>
                <c:ptCount val="1"/>
                <c:pt idx="0">
                  <c:v>NonCohort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Sheet2!$Q$51:$Q$54</c:f>
              <c:strCache>
                <c:ptCount val="4"/>
                <c:pt idx="0">
                  <c:v>Year 1 Fall</c:v>
                </c:pt>
                <c:pt idx="1">
                  <c:v>Year 1 Spring</c:v>
                </c:pt>
                <c:pt idx="2">
                  <c:v>Year 2 Fall</c:v>
                </c:pt>
                <c:pt idx="3">
                  <c:v>Year 2 Spring</c:v>
                </c:pt>
              </c:strCache>
            </c:strRef>
          </c:cat>
          <c:val>
            <c:numRef>
              <c:f>Sheet2!$R$51:$R$54</c:f>
              <c:numCache>
                <c:formatCode>0.000</c:formatCode>
                <c:ptCount val="4"/>
                <c:pt idx="0">
                  <c:v>1</c:v>
                </c:pt>
                <c:pt idx="1">
                  <c:v>0.85444299999999995</c:v>
                </c:pt>
                <c:pt idx="2">
                  <c:v>0.6034351</c:v>
                </c:pt>
                <c:pt idx="3">
                  <c:v>0.54209090000000004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Sheet2!$S$50</c:f>
              <c:strCache>
                <c:ptCount val="1"/>
                <c:pt idx="0">
                  <c:v>Cohort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Sheet2!$Q$51:$Q$54</c:f>
              <c:strCache>
                <c:ptCount val="4"/>
                <c:pt idx="0">
                  <c:v>Year 1 Fall</c:v>
                </c:pt>
                <c:pt idx="1">
                  <c:v>Year 1 Spring</c:v>
                </c:pt>
                <c:pt idx="2">
                  <c:v>Year 2 Fall</c:v>
                </c:pt>
                <c:pt idx="3">
                  <c:v>Year 2 Spring</c:v>
                </c:pt>
              </c:strCache>
            </c:strRef>
          </c:cat>
          <c:val>
            <c:numRef>
              <c:f>Sheet2!$S$51:$S$54</c:f>
              <c:numCache>
                <c:formatCode>0.000</c:formatCode>
                <c:ptCount val="4"/>
                <c:pt idx="0" formatCode="General">
                  <c:v>1</c:v>
                </c:pt>
                <c:pt idx="1">
                  <c:v>0.84227079999999999</c:v>
                </c:pt>
                <c:pt idx="2">
                  <c:v>0.65704099999999999</c:v>
                </c:pt>
                <c:pt idx="3">
                  <c:v>0.6145389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97954432"/>
        <c:axId val="97956608"/>
      </c:lineChart>
      <c:catAx>
        <c:axId val="97954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Academic Period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56608"/>
        <c:crosses val="autoZero"/>
        <c:auto val="1"/>
        <c:lblAlgn val="ctr"/>
        <c:lblOffset val="100"/>
        <c:noMultiLvlLbl val="0"/>
      </c:catAx>
      <c:valAx>
        <c:axId val="979566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Persistence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5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PSM Analysis: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Transfer</a:t>
            </a:r>
            <a:r>
              <a:rPr lang="en-US" sz="2400" baseline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-Level Math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6745367056390676"/>
          <c:y val="1.78571428571428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Sheet2!$R$36</c:f>
              <c:strCache>
                <c:ptCount val="1"/>
                <c:pt idx="0">
                  <c:v>NonCohort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Sheet2!$Q$37:$Q$40</c:f>
              <c:strCache>
                <c:ptCount val="4"/>
                <c:pt idx="0">
                  <c:v>Year 1 Fall</c:v>
                </c:pt>
                <c:pt idx="1">
                  <c:v>Year 1 Spring</c:v>
                </c:pt>
                <c:pt idx="2">
                  <c:v>Year 2 Fall</c:v>
                </c:pt>
                <c:pt idx="3">
                  <c:v>Year 2 Spring</c:v>
                </c:pt>
              </c:strCache>
            </c:strRef>
          </c:cat>
          <c:val>
            <c:numRef>
              <c:f>Sheet2!$R$37:$R$40</c:f>
              <c:numCache>
                <c:formatCode>0.000</c:formatCode>
                <c:ptCount val="4"/>
                <c:pt idx="0">
                  <c:v>0</c:v>
                </c:pt>
                <c:pt idx="1">
                  <c:v>0.20151793108624427</c:v>
                </c:pt>
                <c:pt idx="2">
                  <c:v>0.2514645431423328</c:v>
                </c:pt>
                <c:pt idx="3">
                  <c:v>0.24280186601992138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Sheet2!$S$36</c:f>
              <c:strCache>
                <c:ptCount val="1"/>
                <c:pt idx="0">
                  <c:v>Cohort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Sheet2!$Q$37:$Q$40</c:f>
              <c:strCache>
                <c:ptCount val="4"/>
                <c:pt idx="0">
                  <c:v>Year 1 Fall</c:v>
                </c:pt>
                <c:pt idx="1">
                  <c:v>Year 1 Spring</c:v>
                </c:pt>
                <c:pt idx="2">
                  <c:v>Year 2 Fall</c:v>
                </c:pt>
                <c:pt idx="3">
                  <c:v>Year 2 Spring</c:v>
                </c:pt>
              </c:strCache>
            </c:strRef>
          </c:cat>
          <c:val>
            <c:numRef>
              <c:f>Sheet2!$S$37:$S$40</c:f>
              <c:numCache>
                <c:formatCode>0.000</c:formatCode>
                <c:ptCount val="4"/>
                <c:pt idx="0" formatCode="General">
                  <c:v>0</c:v>
                </c:pt>
                <c:pt idx="1">
                  <c:v>0.25005456204800991</c:v>
                </c:pt>
                <c:pt idx="2">
                  <c:v>0.335982932556109</c:v>
                </c:pt>
                <c:pt idx="3">
                  <c:v>0.35079944680796782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  <a:alpha val="50000"/>
                </a:schemeClr>
              </a:solidFill>
              <a:round/>
            </a:ln>
            <a:effectLst/>
          </c:spPr>
        </c:hiLowLines>
        <c:marker val="1"/>
        <c:smooth val="0"/>
        <c:axId val="98004992"/>
        <c:axId val="98006912"/>
      </c:lineChart>
      <c:catAx>
        <c:axId val="98004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 smtClean="0">
                    <a:effectLst/>
                    <a:latin typeface="Calibri" panose="020F0502020204030204" pitchFamily="34" charset="0"/>
                  </a:rPr>
                  <a:t>Academic Period</a:t>
                </a:r>
                <a:endParaRPr lang="en-US" sz="1400" dirty="0" smtClean="0">
                  <a:effectLst/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06912"/>
        <c:crosses val="autoZero"/>
        <c:auto val="1"/>
        <c:lblAlgn val="ctr"/>
        <c:lblOffset val="100"/>
        <c:noMultiLvlLbl val="0"/>
      </c:catAx>
      <c:valAx>
        <c:axId val="9800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effectLst/>
                  </a:rPr>
                  <a:t>Attainment Rate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835016835016835E-2"/>
              <c:y val="0.349008014623172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0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baseline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PSM Analysis</a:t>
            </a:r>
            <a:r>
              <a:rPr lang="en-US" sz="2400" b="0" i="0" baseline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: </a:t>
            </a:r>
            <a:endParaRPr lang="en-US" sz="24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Transfer-Level English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6382196716935805"/>
          <c:y val="1.69491525423728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Sheet2!$R$27</c:f>
              <c:strCache>
                <c:ptCount val="1"/>
                <c:pt idx="0">
                  <c:v>NonCohort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Sheet2!$Q$28:$Q$31</c:f>
              <c:strCache>
                <c:ptCount val="4"/>
                <c:pt idx="0">
                  <c:v>Year 1 Fall</c:v>
                </c:pt>
                <c:pt idx="1">
                  <c:v>Year 1 Spring</c:v>
                </c:pt>
                <c:pt idx="2">
                  <c:v>Year 2 Fall</c:v>
                </c:pt>
                <c:pt idx="3">
                  <c:v>Year 2 Spring</c:v>
                </c:pt>
              </c:strCache>
            </c:strRef>
          </c:cat>
          <c:val>
            <c:numRef>
              <c:f>Sheet2!$R$28:$R$31</c:f>
              <c:numCache>
                <c:formatCode>0.000</c:formatCode>
                <c:ptCount val="4"/>
                <c:pt idx="0">
                  <c:v>0</c:v>
                </c:pt>
                <c:pt idx="1">
                  <c:v>0.43780076553145952</c:v>
                </c:pt>
                <c:pt idx="2">
                  <c:v>0.56482891730422979</c:v>
                </c:pt>
                <c:pt idx="3">
                  <c:v>0.51250754599799886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Sheet2!$S$27</c:f>
              <c:strCache>
                <c:ptCount val="1"/>
                <c:pt idx="0">
                  <c:v>Cohort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Sheet2!$Q$28:$Q$31</c:f>
              <c:strCache>
                <c:ptCount val="4"/>
                <c:pt idx="0">
                  <c:v>Year 1 Fall</c:v>
                </c:pt>
                <c:pt idx="1">
                  <c:v>Year 1 Spring</c:v>
                </c:pt>
                <c:pt idx="2">
                  <c:v>Year 2 Fall</c:v>
                </c:pt>
                <c:pt idx="3">
                  <c:v>Year 2 Spring</c:v>
                </c:pt>
              </c:strCache>
            </c:strRef>
          </c:cat>
          <c:val>
            <c:numRef>
              <c:f>Sheet2!$S$28:$S$31</c:f>
              <c:numCache>
                <c:formatCode>0.000</c:formatCode>
                <c:ptCount val="4"/>
                <c:pt idx="0" formatCode="General">
                  <c:v>0</c:v>
                </c:pt>
                <c:pt idx="1">
                  <c:v>0.63998910742495774</c:v>
                </c:pt>
                <c:pt idx="2">
                  <c:v>0.81248476102318223</c:v>
                </c:pt>
                <c:pt idx="3">
                  <c:v>0.66402622085462415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175" cap="flat" cmpd="sng" algn="ctr">
              <a:solidFill>
                <a:schemeClr val="tx1">
                  <a:lumMod val="75000"/>
                  <a:lumOff val="25000"/>
                  <a:alpha val="50000"/>
                </a:schemeClr>
              </a:solidFill>
              <a:round/>
            </a:ln>
            <a:effectLst/>
          </c:spPr>
        </c:hiLowLines>
        <c:marker val="1"/>
        <c:smooth val="0"/>
        <c:axId val="97028352"/>
        <c:axId val="97034624"/>
      </c:lineChart>
      <c:catAx>
        <c:axId val="9702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 smtClean="0">
                    <a:effectLst/>
                    <a:latin typeface="Calibri" panose="020F0502020204030204" pitchFamily="34" charset="0"/>
                  </a:rPr>
                  <a:t>Academic Period</a:t>
                </a:r>
                <a:endParaRPr lang="en-US" sz="1400" dirty="0" smtClean="0">
                  <a:effectLst/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34624"/>
        <c:crosses val="autoZero"/>
        <c:auto val="1"/>
        <c:lblAlgn val="ctr"/>
        <c:lblOffset val="100"/>
        <c:noMultiLvlLbl val="0"/>
      </c:catAx>
      <c:valAx>
        <c:axId val="97034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Attainment</a:t>
                </a:r>
                <a:r>
                  <a:rPr lang="en-US" sz="1400" baseline="0" dirty="0"/>
                  <a:t> Rate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864406779661017E-2"/>
              <c:y val="0.392596423328439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2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baseline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PSM Analysis: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baseline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Units Earned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0073248521732113"/>
          <c:y val="1.69131352913209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Sheet2!$R$43</c:f>
              <c:strCache>
                <c:ptCount val="1"/>
                <c:pt idx="0">
                  <c:v>NonCohort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22222222222171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44444444444445E-2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Sheet2!$Q$44:$Q$47</c:f>
              <c:strCache>
                <c:ptCount val="4"/>
                <c:pt idx="0">
                  <c:v>Start</c:v>
                </c:pt>
                <c:pt idx="1">
                  <c:v>Year 1 Fall (End)</c:v>
                </c:pt>
                <c:pt idx="2">
                  <c:v>Year 1 Spring (End)</c:v>
                </c:pt>
                <c:pt idx="3">
                  <c:v>Year 2 Fall (End)</c:v>
                </c:pt>
              </c:strCache>
            </c:strRef>
          </c:cat>
          <c:val>
            <c:numRef>
              <c:f>Sheet2!$R$44:$R$47</c:f>
              <c:numCache>
                <c:formatCode>0.000</c:formatCode>
                <c:ptCount val="4"/>
                <c:pt idx="0">
                  <c:v>0</c:v>
                </c:pt>
                <c:pt idx="1">
                  <c:v>12.79095</c:v>
                </c:pt>
                <c:pt idx="2">
                  <c:v>20.371939999999999</c:v>
                </c:pt>
                <c:pt idx="3">
                  <c:v>25.32846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Sheet2!$S$43</c:f>
              <c:strCache>
                <c:ptCount val="1"/>
                <c:pt idx="0">
                  <c:v>Cohort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5"/>
                  <c:y val="-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111111111111166E-2"/>
                  <c:y val="-0.1064814814814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111111111111108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Sheet2!$Q$44:$Q$47</c:f>
              <c:strCache>
                <c:ptCount val="4"/>
                <c:pt idx="0">
                  <c:v>Start</c:v>
                </c:pt>
                <c:pt idx="1">
                  <c:v>Year 1 Fall (End)</c:v>
                </c:pt>
                <c:pt idx="2">
                  <c:v>Year 1 Spring (End)</c:v>
                </c:pt>
                <c:pt idx="3">
                  <c:v>Year 2 Fall (End)</c:v>
                </c:pt>
              </c:strCache>
            </c:strRef>
          </c:cat>
          <c:val>
            <c:numRef>
              <c:f>Sheet2!$S$44:$S$47</c:f>
              <c:numCache>
                <c:formatCode>0.000</c:formatCode>
                <c:ptCount val="4"/>
                <c:pt idx="0" formatCode="General">
                  <c:v>0</c:v>
                </c:pt>
                <c:pt idx="1">
                  <c:v>17.911629999999999</c:v>
                </c:pt>
                <c:pt idx="2">
                  <c:v>26.981449999999999</c:v>
                </c:pt>
                <c:pt idx="3">
                  <c:v>32.68591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97096064"/>
        <c:axId val="97097984"/>
      </c:lineChart>
      <c:catAx>
        <c:axId val="97096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latin typeface="Calibri" panose="020F0502020204030204" pitchFamily="34" charset="0"/>
                  </a:rPr>
                  <a:t>Academic Period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97984"/>
        <c:crosses val="autoZero"/>
        <c:auto val="1"/>
        <c:lblAlgn val="ctr"/>
        <c:lblOffset val="100"/>
        <c:noMultiLvlLbl val="0"/>
      </c:catAx>
      <c:valAx>
        <c:axId val="9709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Units Earned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9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B6195-B140-4874-9A25-B56F8480C8BD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491A615-5F52-45E8-83BD-39E0A07EC075}">
      <dgm:prSet phldrT="[Text]" custT="1"/>
      <dgm:spPr>
        <a:xfrm>
          <a:off x="1905" y="254110"/>
          <a:ext cx="1857374" cy="626343"/>
        </a:xfrm>
      </dgm:spPr>
      <dgm:t>
        <a:bodyPr/>
        <a:lstStyle/>
        <a:p>
          <a:r>
            <a:rPr lang="en-US" sz="1400" b="1" smtClean="0">
              <a:latin typeface="Calibri" panose="020F0502020204030204" pitchFamily="34" charset="0"/>
              <a:ea typeface="+mn-ea"/>
              <a:cs typeface="+mn-cs"/>
            </a:rPr>
            <a:t>Year 1</a:t>
          </a:r>
        </a:p>
        <a:p>
          <a:r>
            <a:rPr lang="en-US" sz="1400" b="1" smtClean="0">
              <a:latin typeface="Calibri" panose="020F0502020204030204" pitchFamily="34" charset="0"/>
              <a:ea typeface="+mn-ea"/>
              <a:cs typeface="+mn-cs"/>
            </a:rPr>
            <a:t>Fall</a:t>
          </a:r>
          <a:endParaRPr lang="en-US" sz="1400" b="1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B6DC81B9-70E0-4DD7-9343-76CBBA0D2EA4}" type="parTrans" cxnId="{A160D775-5F0A-4BEE-BD55-B656B4601330}">
      <dgm:prSet/>
      <dgm:spPr/>
      <dgm:t>
        <a:bodyPr/>
        <a:lstStyle/>
        <a:p>
          <a:endParaRPr lang="en-US"/>
        </a:p>
      </dgm:t>
    </dgm:pt>
    <dgm:pt modelId="{7A1AE987-0C1C-4654-93E5-E2C7DE7307DF}" type="sibTrans" cxnId="{A160D775-5F0A-4BEE-BD55-B656B4601330}">
      <dgm:prSet/>
      <dgm:spPr/>
      <dgm:t>
        <a:bodyPr/>
        <a:lstStyle/>
        <a:p>
          <a:endParaRPr lang="en-US"/>
        </a:p>
      </dgm:t>
    </dgm:pt>
    <dgm:pt modelId="{F32F7E96-0C6D-476D-B0C7-3700841BF5E5}">
      <dgm:prSet phldrT="[Text]" custT="1"/>
      <dgm:spPr>
        <a:xfrm>
          <a:off x="1905" y="880454"/>
          <a:ext cx="1857374" cy="2017575"/>
        </a:xfrm>
      </dgm:spPr>
      <dgm:t>
        <a:bodyPr/>
        <a:lstStyle/>
        <a:p>
          <a:r>
            <a:rPr lang="en-US" sz="16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English</a:t>
          </a:r>
          <a:endParaRPr lang="en-US" sz="1600" dirty="0">
            <a:solidFill>
              <a:srgbClr val="002060"/>
            </a:solidFill>
            <a:latin typeface="Rockwell"/>
            <a:ea typeface="+mn-ea"/>
            <a:cs typeface="+mn-cs"/>
          </a:endParaRPr>
        </a:p>
      </dgm:t>
    </dgm:pt>
    <dgm:pt modelId="{C36C29A1-2031-43DC-89C7-8687E01AD835}" type="parTrans" cxnId="{1D6B7FDD-F8CD-4D7D-B78E-88001DC748B6}">
      <dgm:prSet/>
      <dgm:spPr/>
      <dgm:t>
        <a:bodyPr/>
        <a:lstStyle/>
        <a:p>
          <a:endParaRPr lang="en-US"/>
        </a:p>
      </dgm:t>
    </dgm:pt>
    <dgm:pt modelId="{F248E554-4732-42D8-8727-6483FB02121E}" type="sibTrans" cxnId="{1D6B7FDD-F8CD-4D7D-B78E-88001DC748B6}">
      <dgm:prSet/>
      <dgm:spPr/>
      <dgm:t>
        <a:bodyPr/>
        <a:lstStyle/>
        <a:p>
          <a:endParaRPr lang="en-US"/>
        </a:p>
      </dgm:t>
    </dgm:pt>
    <dgm:pt modelId="{063A2199-C603-4752-BB62-1A27E37A2B92}">
      <dgm:prSet phldrT="[Text]" custT="1"/>
      <dgm:spPr>
        <a:xfrm>
          <a:off x="2119312" y="254110"/>
          <a:ext cx="1857374" cy="626343"/>
        </a:xfrm>
      </dgm:spPr>
      <dgm:t>
        <a:bodyPr/>
        <a:lstStyle/>
        <a:p>
          <a:r>
            <a:rPr lang="en-US" sz="1400" b="1" smtClean="0">
              <a:latin typeface="Calibri" panose="020F0502020204030204" pitchFamily="34" charset="0"/>
              <a:ea typeface="+mn-ea"/>
              <a:cs typeface="+mn-cs"/>
            </a:rPr>
            <a:t>Year 1</a:t>
          </a:r>
        </a:p>
        <a:p>
          <a:r>
            <a:rPr lang="en-US" sz="1400" b="1" smtClean="0">
              <a:latin typeface="Calibri" panose="020F0502020204030204" pitchFamily="34" charset="0"/>
              <a:ea typeface="+mn-ea"/>
              <a:cs typeface="+mn-cs"/>
            </a:rPr>
            <a:t>Spring</a:t>
          </a:r>
          <a:endParaRPr lang="en-US" sz="1400" b="1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9035920E-9732-4B59-8E44-EF0AED0B70E5}" type="parTrans" cxnId="{D2644950-16E7-41BC-AE0C-E823210D65DD}">
      <dgm:prSet/>
      <dgm:spPr/>
      <dgm:t>
        <a:bodyPr/>
        <a:lstStyle/>
        <a:p>
          <a:endParaRPr lang="en-US"/>
        </a:p>
      </dgm:t>
    </dgm:pt>
    <dgm:pt modelId="{A4456D3C-A1A2-444C-8B63-EDF2F93B0617}" type="sibTrans" cxnId="{D2644950-16E7-41BC-AE0C-E823210D65DD}">
      <dgm:prSet/>
      <dgm:spPr/>
      <dgm:t>
        <a:bodyPr/>
        <a:lstStyle/>
        <a:p>
          <a:endParaRPr lang="en-US"/>
        </a:p>
      </dgm:t>
    </dgm:pt>
    <dgm:pt modelId="{FC7F0D30-E0A9-4190-8890-57122E77D114}">
      <dgm:prSet phldrT="[Text]" custT="1"/>
      <dgm:spPr>
        <a:xfrm>
          <a:off x="2119312" y="880454"/>
          <a:ext cx="1857374" cy="2017575"/>
        </a:xfrm>
      </dgm:spPr>
      <dgm:t>
        <a:bodyPr/>
        <a:lstStyle/>
        <a:p>
          <a:r>
            <a:rPr lang="en-US" sz="16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English</a:t>
          </a:r>
          <a:endParaRPr lang="en-US" sz="1600" dirty="0">
            <a:solidFill>
              <a:srgbClr val="002060"/>
            </a:solidFill>
            <a:latin typeface="Rockwell"/>
            <a:ea typeface="+mn-ea"/>
            <a:cs typeface="+mn-cs"/>
          </a:endParaRPr>
        </a:p>
      </dgm:t>
    </dgm:pt>
    <dgm:pt modelId="{A65E5A24-886C-4254-AC68-6A43A98D0578}" type="parTrans" cxnId="{261FCB97-212F-420A-BED3-999746245110}">
      <dgm:prSet/>
      <dgm:spPr/>
      <dgm:t>
        <a:bodyPr/>
        <a:lstStyle/>
        <a:p>
          <a:endParaRPr lang="en-US"/>
        </a:p>
      </dgm:t>
    </dgm:pt>
    <dgm:pt modelId="{F28476C4-3D57-4D0E-B943-8B8C666AAA94}" type="sibTrans" cxnId="{261FCB97-212F-420A-BED3-999746245110}">
      <dgm:prSet/>
      <dgm:spPr/>
      <dgm:t>
        <a:bodyPr/>
        <a:lstStyle/>
        <a:p>
          <a:endParaRPr lang="en-US"/>
        </a:p>
      </dgm:t>
    </dgm:pt>
    <dgm:pt modelId="{DC8F198A-3FBA-4461-8A00-5B443817BDF5}">
      <dgm:prSet phldrT="[Text]" custT="1"/>
      <dgm:spPr>
        <a:xfrm>
          <a:off x="4236719" y="254110"/>
          <a:ext cx="1857374" cy="626343"/>
        </a:xfrm>
      </dgm:spPr>
      <dgm:t>
        <a:bodyPr/>
        <a:lstStyle/>
        <a:p>
          <a:r>
            <a:rPr lang="en-US" sz="1600" b="1" smtClean="0">
              <a:latin typeface="Calibri" panose="020F0502020204030204" pitchFamily="34" charset="0"/>
              <a:ea typeface="+mn-ea"/>
              <a:cs typeface="+mn-cs"/>
            </a:rPr>
            <a:t>Year 2</a:t>
          </a:r>
          <a:endParaRPr lang="en-US" sz="1600" b="1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5029CD44-BAE0-4492-A58D-5E5BB872CEA8}" type="parTrans" cxnId="{5CAB34E2-751E-432C-A196-F1AC0496BDF4}">
      <dgm:prSet/>
      <dgm:spPr/>
      <dgm:t>
        <a:bodyPr/>
        <a:lstStyle/>
        <a:p>
          <a:endParaRPr lang="en-US"/>
        </a:p>
      </dgm:t>
    </dgm:pt>
    <dgm:pt modelId="{26E50878-570A-4140-A8C1-44C83097AFF7}" type="sibTrans" cxnId="{5CAB34E2-751E-432C-A196-F1AC0496BDF4}">
      <dgm:prSet/>
      <dgm:spPr/>
      <dgm:t>
        <a:bodyPr/>
        <a:lstStyle/>
        <a:p>
          <a:endParaRPr lang="en-US"/>
        </a:p>
      </dgm:t>
    </dgm:pt>
    <dgm:pt modelId="{B1FA3ABF-E728-4DFF-9F82-617CCAA0245E}">
      <dgm:prSet phldrT="[Text]" custT="1"/>
      <dgm:spPr>
        <a:xfrm>
          <a:off x="4236719" y="880454"/>
          <a:ext cx="1857374" cy="2017575"/>
        </a:xfrm>
      </dgm:spPr>
      <dgm:t>
        <a:bodyPr/>
        <a:lstStyle/>
        <a:p>
          <a:pPr marL="114300" indent="-11430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Required hybrid  course with support</a:t>
          </a:r>
          <a:endParaRPr lang="en-US" sz="1400" dirty="0">
            <a:solidFill>
              <a:srgbClr val="002060"/>
            </a:solidFill>
            <a:latin typeface="Rockwell"/>
            <a:ea typeface="+mn-ea"/>
            <a:cs typeface="+mn-cs"/>
          </a:endParaRPr>
        </a:p>
      </dgm:t>
    </dgm:pt>
    <dgm:pt modelId="{AFFBA1DA-2FA4-419D-812B-3EFB1A04C078}" type="parTrans" cxnId="{D4B2CEE8-0D07-4F29-A795-301192C208E1}">
      <dgm:prSet/>
      <dgm:spPr/>
      <dgm:t>
        <a:bodyPr/>
        <a:lstStyle/>
        <a:p>
          <a:endParaRPr lang="en-US"/>
        </a:p>
      </dgm:t>
    </dgm:pt>
    <dgm:pt modelId="{F4EDD568-A10A-4526-996C-28AADDDC7084}" type="sibTrans" cxnId="{D4B2CEE8-0D07-4F29-A795-301192C208E1}">
      <dgm:prSet/>
      <dgm:spPr/>
      <dgm:t>
        <a:bodyPr/>
        <a:lstStyle/>
        <a:p>
          <a:endParaRPr lang="en-US"/>
        </a:p>
      </dgm:t>
    </dgm:pt>
    <dgm:pt modelId="{9C535CE7-571C-4A82-BE7D-8EC1DA8CAD5E}">
      <dgm:prSet custT="1"/>
      <dgm:spPr>
        <a:xfrm>
          <a:off x="1905" y="880454"/>
          <a:ext cx="1857374" cy="2017575"/>
        </a:xfrm>
      </dgm:spPr>
      <dgm:t>
        <a:bodyPr/>
        <a:lstStyle/>
        <a:p>
          <a:r>
            <a:rPr lang="en-US" sz="16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Math</a:t>
          </a:r>
          <a:endParaRPr lang="en-US" sz="16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D4C3D266-1489-4428-9F58-404D8CE02C42}" type="parTrans" cxnId="{2D1B2B4E-7269-447B-8B0E-2A60DD4AC3FE}">
      <dgm:prSet/>
      <dgm:spPr/>
      <dgm:t>
        <a:bodyPr/>
        <a:lstStyle/>
        <a:p>
          <a:endParaRPr lang="en-US"/>
        </a:p>
      </dgm:t>
    </dgm:pt>
    <dgm:pt modelId="{89E8FF60-799D-4140-8A21-FC4BD4854240}" type="sibTrans" cxnId="{2D1B2B4E-7269-447B-8B0E-2A60DD4AC3FE}">
      <dgm:prSet/>
      <dgm:spPr/>
      <dgm:t>
        <a:bodyPr/>
        <a:lstStyle/>
        <a:p>
          <a:endParaRPr lang="en-US"/>
        </a:p>
      </dgm:t>
    </dgm:pt>
    <dgm:pt modelId="{30D31E7E-1A94-4267-A39B-8C379332E17D}">
      <dgm:prSet custT="1"/>
      <dgm:spPr>
        <a:xfrm>
          <a:off x="1905" y="880454"/>
          <a:ext cx="1857374" cy="2017575"/>
        </a:xfrm>
      </dgm:spPr>
      <dgm:t>
        <a:bodyPr/>
        <a:lstStyle/>
        <a:p>
          <a:r>
            <a:rPr lang="en-US" sz="16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College 1</a:t>
          </a:r>
          <a:endParaRPr lang="en-US" sz="16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BC40EBD9-32AC-4520-87C0-77F8365EE78C}" type="parTrans" cxnId="{150105A3-D0CD-4770-88AC-E5251C941E2F}">
      <dgm:prSet/>
      <dgm:spPr/>
      <dgm:t>
        <a:bodyPr/>
        <a:lstStyle/>
        <a:p>
          <a:endParaRPr lang="en-US"/>
        </a:p>
      </dgm:t>
    </dgm:pt>
    <dgm:pt modelId="{94742E8E-A025-40FB-A48B-3D9E73B44FFA}" type="sibTrans" cxnId="{150105A3-D0CD-4770-88AC-E5251C941E2F}">
      <dgm:prSet/>
      <dgm:spPr/>
      <dgm:t>
        <a:bodyPr/>
        <a:lstStyle/>
        <a:p>
          <a:endParaRPr lang="en-US"/>
        </a:p>
      </dgm:t>
    </dgm:pt>
    <dgm:pt modelId="{43C426D2-37B1-4D54-8230-B73543D19BF6}">
      <dgm:prSet custT="1"/>
      <dgm:spPr>
        <a:xfrm>
          <a:off x="2119312" y="880454"/>
          <a:ext cx="1857374" cy="2017575"/>
        </a:xfrm>
      </dgm:spPr>
      <dgm:t>
        <a:bodyPr/>
        <a:lstStyle/>
        <a:p>
          <a:r>
            <a:rPr lang="en-US" sz="16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Math</a:t>
          </a:r>
          <a:endParaRPr lang="en-US" sz="16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89415107-77B3-464C-8528-CD2D75539104}" type="parTrans" cxnId="{B9D25B26-D0AF-4F25-87B6-011AF95AD00B}">
      <dgm:prSet/>
      <dgm:spPr/>
      <dgm:t>
        <a:bodyPr/>
        <a:lstStyle/>
        <a:p>
          <a:endParaRPr lang="en-US"/>
        </a:p>
      </dgm:t>
    </dgm:pt>
    <dgm:pt modelId="{B79A41EC-7BF3-4A4D-8990-362EB114F132}" type="sibTrans" cxnId="{B9D25B26-D0AF-4F25-87B6-011AF95AD00B}">
      <dgm:prSet/>
      <dgm:spPr/>
      <dgm:t>
        <a:bodyPr/>
        <a:lstStyle/>
        <a:p>
          <a:endParaRPr lang="en-US"/>
        </a:p>
      </dgm:t>
    </dgm:pt>
    <dgm:pt modelId="{C7685CED-D536-4D96-ABE1-7485B3A2EFF1}">
      <dgm:prSet custT="1"/>
      <dgm:spPr>
        <a:xfrm>
          <a:off x="2119312" y="880454"/>
          <a:ext cx="1857374" cy="2017575"/>
        </a:xfrm>
      </dgm:spPr>
      <dgm:t>
        <a:bodyPr/>
        <a:lstStyle/>
        <a:p>
          <a:r>
            <a:rPr lang="en-US" sz="16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GE or Speech 1</a:t>
          </a:r>
          <a:endParaRPr lang="en-US" sz="16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3F5272D0-392C-4D9F-82DF-891118BCAA75}" type="parTrans" cxnId="{FA801657-347D-4CB3-A1B9-2EA9B727051C}">
      <dgm:prSet/>
      <dgm:spPr/>
      <dgm:t>
        <a:bodyPr/>
        <a:lstStyle/>
        <a:p>
          <a:endParaRPr lang="en-US"/>
        </a:p>
      </dgm:t>
    </dgm:pt>
    <dgm:pt modelId="{B9F0CA6D-0A37-4F77-8112-EBA048ED641A}" type="sibTrans" cxnId="{FA801657-347D-4CB3-A1B9-2EA9B727051C}">
      <dgm:prSet/>
      <dgm:spPr/>
      <dgm:t>
        <a:bodyPr/>
        <a:lstStyle/>
        <a:p>
          <a:endParaRPr lang="en-US"/>
        </a:p>
      </dgm:t>
    </dgm:pt>
    <dgm:pt modelId="{D4F8BC6D-8D08-4B2E-91C0-87888E1157D5}">
      <dgm:prSet custT="1"/>
      <dgm:spPr>
        <a:xfrm>
          <a:off x="2119312" y="880454"/>
          <a:ext cx="1857374" cy="2017575"/>
        </a:xfrm>
      </dgm:spPr>
      <dgm:t>
        <a:bodyPr/>
        <a:lstStyle/>
        <a:p>
          <a:r>
            <a:rPr lang="en-US" sz="16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GE</a:t>
          </a:r>
          <a:endParaRPr lang="en-US" sz="16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7FA5FE6F-AC57-444A-A006-0E2E83C2D2DF}" type="parTrans" cxnId="{9837D82E-5A79-426F-B505-DCFBA685EF47}">
      <dgm:prSet/>
      <dgm:spPr/>
      <dgm:t>
        <a:bodyPr/>
        <a:lstStyle/>
        <a:p>
          <a:endParaRPr lang="en-US"/>
        </a:p>
      </dgm:t>
    </dgm:pt>
    <dgm:pt modelId="{94B9FF69-5076-4147-9002-868471CD8869}" type="sibTrans" cxnId="{9837D82E-5A79-426F-B505-DCFBA685EF47}">
      <dgm:prSet/>
      <dgm:spPr/>
      <dgm:t>
        <a:bodyPr/>
        <a:lstStyle/>
        <a:p>
          <a:endParaRPr lang="en-US"/>
        </a:p>
      </dgm:t>
    </dgm:pt>
    <dgm:pt modelId="{8E4E342C-B6DC-40AC-9A6A-603929C4516F}">
      <dgm:prSet custT="1"/>
      <dgm:spPr>
        <a:xfrm>
          <a:off x="4236719" y="880454"/>
          <a:ext cx="1857374" cy="2017575"/>
        </a:xfrm>
      </dgm:spPr>
      <dgm:t>
        <a:bodyPr/>
        <a:lstStyle/>
        <a:p>
          <a:pPr marL="114300" marR="0" indent="-1143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Leadership</a:t>
          </a:r>
          <a:endParaRPr lang="en-US" sz="14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7B177908-8326-4F87-B19A-EB7AEEFE46B1}" type="parTrans" cxnId="{9AF68F2C-C017-4B96-92C3-E3265D95057D}">
      <dgm:prSet/>
      <dgm:spPr/>
      <dgm:t>
        <a:bodyPr/>
        <a:lstStyle/>
        <a:p>
          <a:endParaRPr lang="en-US"/>
        </a:p>
      </dgm:t>
    </dgm:pt>
    <dgm:pt modelId="{9F6C3A01-E194-4F01-9D15-2C4DD5216A1D}" type="sibTrans" cxnId="{9AF68F2C-C017-4B96-92C3-E3265D95057D}">
      <dgm:prSet/>
      <dgm:spPr/>
      <dgm:t>
        <a:bodyPr/>
        <a:lstStyle/>
        <a:p>
          <a:endParaRPr lang="en-US"/>
        </a:p>
      </dgm:t>
    </dgm:pt>
    <dgm:pt modelId="{6EAB40A4-DF60-4F78-872F-0F35BF406C16}">
      <dgm:prSet/>
      <dgm:spPr>
        <a:xfrm>
          <a:off x="4236719" y="880454"/>
          <a:ext cx="1857374" cy="2017575"/>
        </a:xfrm>
      </dgm:spPr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8F74E282-00A0-484D-8E6F-623268ED1045}" type="parTrans" cxnId="{575F31D8-941A-4326-B9BD-302B836E20AA}">
      <dgm:prSet/>
      <dgm:spPr/>
      <dgm:t>
        <a:bodyPr/>
        <a:lstStyle/>
        <a:p>
          <a:endParaRPr lang="en-US"/>
        </a:p>
      </dgm:t>
    </dgm:pt>
    <dgm:pt modelId="{84F2798F-D356-46A4-B60F-00EF1E199D44}" type="sibTrans" cxnId="{575F31D8-941A-4326-B9BD-302B836E20AA}">
      <dgm:prSet/>
      <dgm:spPr/>
      <dgm:t>
        <a:bodyPr/>
        <a:lstStyle/>
        <a:p>
          <a:endParaRPr lang="en-US"/>
        </a:p>
      </dgm:t>
    </dgm:pt>
    <dgm:pt modelId="{C82BDCF0-A63A-4D50-BC53-F9719AA20FE3}">
      <dgm:prSet phldrT="[Text]" custT="1"/>
      <dgm:spPr>
        <a:xfrm>
          <a:off x="4236719" y="880454"/>
          <a:ext cx="1857374" cy="2017575"/>
        </a:xfrm>
      </dgm:spPr>
      <dgm:t>
        <a:bodyPr/>
        <a:lstStyle/>
        <a:p>
          <a:pPr marL="114300" indent="-11430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Coaching, counseling, &amp; </a:t>
          </a:r>
          <a:r>
            <a:rPr lang="en-US" sz="14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ePortfolio</a:t>
          </a:r>
          <a:r>
            <a:rPr lang="en-US" sz="14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  support</a:t>
          </a:r>
          <a:endParaRPr lang="en-US" sz="14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E0D5937E-C7D6-4C1B-9E5D-F148EFEE4C40}" type="parTrans" cxnId="{25A370DE-6353-4141-BD3F-01FDAB590322}">
      <dgm:prSet/>
      <dgm:spPr/>
      <dgm:t>
        <a:bodyPr/>
        <a:lstStyle/>
        <a:p>
          <a:endParaRPr lang="en-US"/>
        </a:p>
      </dgm:t>
    </dgm:pt>
    <dgm:pt modelId="{54F9A38E-7BD5-412A-BB4F-21049506AAE9}" type="sibTrans" cxnId="{25A370DE-6353-4141-BD3F-01FDAB590322}">
      <dgm:prSet/>
      <dgm:spPr/>
      <dgm:t>
        <a:bodyPr/>
        <a:lstStyle/>
        <a:p>
          <a:endParaRPr lang="en-US"/>
        </a:p>
      </dgm:t>
    </dgm:pt>
    <dgm:pt modelId="{F082236B-D070-4E82-8728-50EA1C8DA8AF}">
      <dgm:prSet custT="1"/>
      <dgm:spPr>
        <a:xfrm>
          <a:off x="1905" y="880454"/>
          <a:ext cx="1857374" cy="2017575"/>
        </a:xfrm>
      </dgm:spPr>
      <dgm:t>
        <a:bodyPr/>
        <a:lstStyle/>
        <a:p>
          <a:r>
            <a:rPr lang="en-US" sz="16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Speech 1 or GE</a:t>
          </a:r>
          <a:endParaRPr lang="en-US" sz="16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E762B950-92A1-4E68-8364-3D24164B748E}" type="parTrans" cxnId="{1FDF0EA0-0939-4F89-8B13-CCF1A972C7D2}">
      <dgm:prSet/>
      <dgm:spPr/>
      <dgm:t>
        <a:bodyPr/>
        <a:lstStyle/>
        <a:p>
          <a:endParaRPr lang="en-US"/>
        </a:p>
      </dgm:t>
    </dgm:pt>
    <dgm:pt modelId="{31A996EF-89EE-4508-AF88-91209BE4241C}" type="sibTrans" cxnId="{1FDF0EA0-0939-4F89-8B13-CCF1A972C7D2}">
      <dgm:prSet/>
      <dgm:spPr/>
      <dgm:t>
        <a:bodyPr/>
        <a:lstStyle/>
        <a:p>
          <a:endParaRPr lang="en-US"/>
        </a:p>
      </dgm:t>
    </dgm:pt>
    <dgm:pt modelId="{02A8ACDE-A1A2-4B63-ADBF-16A9CE009B5F}">
      <dgm:prSet/>
      <dgm:spPr>
        <a:xfrm>
          <a:off x="4236719" y="880454"/>
          <a:ext cx="1857374" cy="2017575"/>
        </a:xfrm>
      </dgm:spPr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9BA0E2C-396B-44AA-BC25-6D2161D83642}" type="parTrans" cxnId="{3A8B67E1-679F-4EFE-A73D-6AF435424D38}">
      <dgm:prSet/>
      <dgm:spPr/>
      <dgm:t>
        <a:bodyPr/>
        <a:lstStyle/>
        <a:p>
          <a:endParaRPr lang="en-US"/>
        </a:p>
      </dgm:t>
    </dgm:pt>
    <dgm:pt modelId="{2D3E72EC-7E80-471C-B9AE-E4FFDA28CE1D}" type="sibTrans" cxnId="{3A8B67E1-679F-4EFE-A73D-6AF435424D38}">
      <dgm:prSet/>
      <dgm:spPr/>
      <dgm:t>
        <a:bodyPr/>
        <a:lstStyle/>
        <a:p>
          <a:endParaRPr lang="en-US"/>
        </a:p>
      </dgm:t>
    </dgm:pt>
    <dgm:pt modelId="{E1174E49-1C39-44E3-989D-788574A48123}">
      <dgm:prSet custT="1"/>
      <dgm:spPr>
        <a:xfrm>
          <a:off x="4236719" y="880454"/>
          <a:ext cx="1857374" cy="2017575"/>
        </a:xfrm>
      </dgm:spPr>
      <dgm:t>
        <a:bodyPr/>
        <a:lstStyle/>
        <a:p>
          <a:pPr marL="342900" marR="0" indent="-1143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Peer mentoring</a:t>
          </a:r>
          <a:endParaRPr lang="en-US" sz="14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BD42691-BA1A-4644-A4E0-D9E16C41563A}" type="parTrans" cxnId="{1A1AC3CC-D793-4A11-B24D-FFF57C871CE9}">
      <dgm:prSet/>
      <dgm:spPr/>
      <dgm:t>
        <a:bodyPr/>
        <a:lstStyle/>
        <a:p>
          <a:endParaRPr lang="en-US"/>
        </a:p>
      </dgm:t>
    </dgm:pt>
    <dgm:pt modelId="{14F1768D-C206-4B38-A91D-61B50BF43136}" type="sibTrans" cxnId="{1A1AC3CC-D793-4A11-B24D-FFF57C871CE9}">
      <dgm:prSet/>
      <dgm:spPr/>
      <dgm:t>
        <a:bodyPr/>
        <a:lstStyle/>
        <a:p>
          <a:endParaRPr lang="en-US"/>
        </a:p>
      </dgm:t>
    </dgm:pt>
    <dgm:pt modelId="{CE8007C1-F97A-48DC-A840-29E32EFA2813}">
      <dgm:prSet custT="1"/>
      <dgm:spPr>
        <a:xfrm>
          <a:off x="4236719" y="880454"/>
          <a:ext cx="1857374" cy="2017575"/>
        </a:xfrm>
      </dgm:spPr>
      <dgm:t>
        <a:bodyPr/>
        <a:lstStyle/>
        <a:p>
          <a:pPr marL="342900" marR="0" indent="-1143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Service learning</a:t>
          </a:r>
          <a:endParaRPr lang="en-US" sz="14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D131DF9A-9F87-4C62-A6C4-815BA674454D}" type="parTrans" cxnId="{7A4F66FF-2DF6-4B3D-A727-7DCDE430E69C}">
      <dgm:prSet/>
      <dgm:spPr/>
      <dgm:t>
        <a:bodyPr/>
        <a:lstStyle/>
        <a:p>
          <a:endParaRPr lang="en-US"/>
        </a:p>
      </dgm:t>
    </dgm:pt>
    <dgm:pt modelId="{CE492A43-494E-47DF-97FC-A8643B8979D4}" type="sibTrans" cxnId="{7A4F66FF-2DF6-4B3D-A727-7DCDE430E69C}">
      <dgm:prSet/>
      <dgm:spPr/>
      <dgm:t>
        <a:bodyPr/>
        <a:lstStyle/>
        <a:p>
          <a:endParaRPr lang="en-US"/>
        </a:p>
      </dgm:t>
    </dgm:pt>
    <dgm:pt modelId="{BA817759-82F7-47D6-BC69-7D8C7843B031}">
      <dgm:prSet custT="1"/>
      <dgm:spPr>
        <a:xfrm>
          <a:off x="4236719" y="880454"/>
          <a:ext cx="1857374" cy="2017575"/>
        </a:xfrm>
      </dgm:spPr>
      <dgm:t>
        <a:bodyPr/>
        <a:lstStyle/>
        <a:p>
          <a:pPr marL="342900" marR="0" indent="-1143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Peer tutoring</a:t>
          </a:r>
          <a:endParaRPr lang="en-US" sz="14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FABCC0D2-8038-487A-82B7-5C8DFD9FBDD9}" type="parTrans" cxnId="{DCE53FC1-6316-4F39-962F-8B896F232910}">
      <dgm:prSet/>
      <dgm:spPr/>
      <dgm:t>
        <a:bodyPr/>
        <a:lstStyle/>
        <a:p>
          <a:endParaRPr lang="en-US"/>
        </a:p>
      </dgm:t>
    </dgm:pt>
    <dgm:pt modelId="{121F1628-09DD-4BEC-9162-1CD4C01CDFBA}" type="sibTrans" cxnId="{DCE53FC1-6316-4F39-962F-8B896F232910}">
      <dgm:prSet/>
      <dgm:spPr/>
      <dgm:t>
        <a:bodyPr/>
        <a:lstStyle/>
        <a:p>
          <a:endParaRPr lang="en-US"/>
        </a:p>
      </dgm:t>
    </dgm:pt>
    <dgm:pt modelId="{D11C04C2-D3A5-481A-87EB-395E981A0AEA}">
      <dgm:prSet phldrT="[Text]"/>
      <dgm:spPr>
        <a:xfrm>
          <a:off x="1905" y="880454"/>
          <a:ext cx="1857374" cy="2017575"/>
        </a:xfrm>
      </dgm:spPr>
      <dgm:t>
        <a:bodyPr/>
        <a:lstStyle/>
        <a:p>
          <a:endParaRPr lang="en-US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ckwell"/>
            <a:ea typeface="+mn-ea"/>
            <a:cs typeface="+mn-cs"/>
          </a:endParaRPr>
        </a:p>
      </dgm:t>
    </dgm:pt>
    <dgm:pt modelId="{F1AE4AD8-61CB-4602-9513-551576298311}" type="parTrans" cxnId="{4DFDBACE-26F2-4D3F-AB75-6A8561466A21}">
      <dgm:prSet/>
      <dgm:spPr/>
      <dgm:t>
        <a:bodyPr/>
        <a:lstStyle/>
        <a:p>
          <a:endParaRPr lang="en-US"/>
        </a:p>
      </dgm:t>
    </dgm:pt>
    <dgm:pt modelId="{A97C2E57-FB20-41E1-908D-29328BE11709}" type="sibTrans" cxnId="{4DFDBACE-26F2-4D3F-AB75-6A8561466A21}">
      <dgm:prSet/>
      <dgm:spPr/>
      <dgm:t>
        <a:bodyPr/>
        <a:lstStyle/>
        <a:p>
          <a:endParaRPr lang="en-US"/>
        </a:p>
      </dgm:t>
    </dgm:pt>
    <dgm:pt modelId="{8747AAFA-1086-45C0-98F3-1F7F4DA4961E}">
      <dgm:prSet phldrT="[Text]"/>
      <dgm:spPr>
        <a:xfrm>
          <a:off x="2119312" y="880454"/>
          <a:ext cx="1857374" cy="2017575"/>
        </a:xfrm>
      </dgm:spPr>
      <dgm:t>
        <a:bodyPr/>
        <a:lstStyle/>
        <a:p>
          <a:endParaRPr lang="en-US" sz="1300" dirty="0">
            <a:solidFill>
              <a:srgbClr val="002060"/>
            </a:solidFill>
            <a:latin typeface="Rockwell"/>
            <a:ea typeface="+mn-ea"/>
            <a:cs typeface="+mn-cs"/>
          </a:endParaRPr>
        </a:p>
      </dgm:t>
    </dgm:pt>
    <dgm:pt modelId="{1EA95858-FDA6-4CA2-9394-E2F96B6163EB}" type="parTrans" cxnId="{B4D06285-2965-4C5B-9ABC-EEDE7198B560}">
      <dgm:prSet/>
      <dgm:spPr/>
      <dgm:t>
        <a:bodyPr/>
        <a:lstStyle/>
        <a:p>
          <a:endParaRPr lang="en-US"/>
        </a:p>
      </dgm:t>
    </dgm:pt>
    <dgm:pt modelId="{0567FB5F-02B8-4DCE-9666-0576078F22A6}" type="sibTrans" cxnId="{B4D06285-2965-4C5B-9ABC-EEDE7198B560}">
      <dgm:prSet/>
      <dgm:spPr/>
      <dgm:t>
        <a:bodyPr/>
        <a:lstStyle/>
        <a:p>
          <a:endParaRPr lang="en-US"/>
        </a:p>
      </dgm:t>
    </dgm:pt>
    <dgm:pt modelId="{37A147F5-4A7D-4AD1-8D89-C3172F64A683}">
      <dgm:prSet phldrT="[Text]"/>
      <dgm:spPr>
        <a:xfrm>
          <a:off x="4236719" y="880454"/>
          <a:ext cx="1857374" cy="2017575"/>
        </a:xfrm>
      </dgm:spPr>
      <dgm:t>
        <a:bodyPr/>
        <a:lstStyle/>
        <a:p>
          <a:pPr marL="114300" indent="-11430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dirty="0">
            <a:solidFill>
              <a:srgbClr val="002060"/>
            </a:solidFill>
            <a:latin typeface="Rockwell"/>
            <a:ea typeface="+mn-ea"/>
            <a:cs typeface="+mn-cs"/>
          </a:endParaRPr>
        </a:p>
      </dgm:t>
    </dgm:pt>
    <dgm:pt modelId="{49D059EA-7D58-4776-8BEA-3E91682E2797}" type="parTrans" cxnId="{7E4CD43D-02F5-42D1-A163-C75BC7B0654B}">
      <dgm:prSet/>
      <dgm:spPr/>
      <dgm:t>
        <a:bodyPr/>
        <a:lstStyle/>
        <a:p>
          <a:endParaRPr lang="en-US"/>
        </a:p>
      </dgm:t>
    </dgm:pt>
    <dgm:pt modelId="{2D650ED1-7315-4CCA-8D97-DEAD43E4BE20}" type="sibTrans" cxnId="{7E4CD43D-02F5-42D1-A163-C75BC7B0654B}">
      <dgm:prSet/>
      <dgm:spPr/>
      <dgm:t>
        <a:bodyPr/>
        <a:lstStyle/>
        <a:p>
          <a:endParaRPr lang="en-US"/>
        </a:p>
      </dgm:t>
    </dgm:pt>
    <dgm:pt modelId="{A894485F-8D43-4C70-B1CF-027193CE28BA}" type="pres">
      <dgm:prSet presAssocID="{07CB6195-B140-4874-9A25-B56F8480C8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9B17C-AA53-4B44-A64A-6CAD0CB39C30}" type="pres">
      <dgm:prSet presAssocID="{C491A615-5F52-45E8-83BD-39E0A07EC075}" presName="composite" presStyleCnt="0"/>
      <dgm:spPr/>
      <dgm:t>
        <a:bodyPr/>
        <a:lstStyle/>
        <a:p>
          <a:endParaRPr lang="en-US"/>
        </a:p>
      </dgm:t>
    </dgm:pt>
    <dgm:pt modelId="{541D14C3-4070-4FCD-B1B7-FF07B8EFDD63}" type="pres">
      <dgm:prSet presAssocID="{C491A615-5F52-45E8-83BD-39E0A07EC075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8331D79-FEB6-4D5C-B1AC-5D71927DDEEB}" type="pres">
      <dgm:prSet presAssocID="{C491A615-5F52-45E8-83BD-39E0A07EC075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A55927F-E094-4552-BDCB-78872F213025}" type="pres">
      <dgm:prSet presAssocID="{7A1AE987-0C1C-4654-93E5-E2C7DE7307DF}" presName="space" presStyleCnt="0"/>
      <dgm:spPr/>
      <dgm:t>
        <a:bodyPr/>
        <a:lstStyle/>
        <a:p>
          <a:endParaRPr lang="en-US"/>
        </a:p>
      </dgm:t>
    </dgm:pt>
    <dgm:pt modelId="{36ED0D75-50A6-475D-B13B-4FAF50CF95F0}" type="pres">
      <dgm:prSet presAssocID="{063A2199-C603-4752-BB62-1A27E37A2B92}" presName="composite" presStyleCnt="0"/>
      <dgm:spPr/>
      <dgm:t>
        <a:bodyPr/>
        <a:lstStyle/>
        <a:p>
          <a:endParaRPr lang="en-US"/>
        </a:p>
      </dgm:t>
    </dgm:pt>
    <dgm:pt modelId="{7AE58A77-30AC-49A4-B036-DCEEC6F48934}" type="pres">
      <dgm:prSet presAssocID="{063A2199-C603-4752-BB62-1A27E37A2B92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C1ECDB6-789E-40A7-B300-AB182920265C}" type="pres">
      <dgm:prSet presAssocID="{063A2199-C603-4752-BB62-1A27E37A2B92}" presName="desTx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121C11B-D9E3-4866-B3CE-EE64ADC9B66F}" type="pres">
      <dgm:prSet presAssocID="{A4456D3C-A1A2-444C-8B63-EDF2F93B0617}" presName="space" presStyleCnt="0"/>
      <dgm:spPr/>
      <dgm:t>
        <a:bodyPr/>
        <a:lstStyle/>
        <a:p>
          <a:endParaRPr lang="en-US"/>
        </a:p>
      </dgm:t>
    </dgm:pt>
    <dgm:pt modelId="{825BCB6F-0B10-421C-B2FF-6E91D268D2B2}" type="pres">
      <dgm:prSet presAssocID="{DC8F198A-3FBA-4461-8A00-5B443817BDF5}" presName="composite" presStyleCnt="0"/>
      <dgm:spPr/>
      <dgm:t>
        <a:bodyPr/>
        <a:lstStyle/>
        <a:p>
          <a:endParaRPr lang="en-US"/>
        </a:p>
      </dgm:t>
    </dgm:pt>
    <dgm:pt modelId="{875A6E7F-0218-43F6-B4F9-7D76DD50FFD4}" type="pres">
      <dgm:prSet presAssocID="{DC8F198A-3FBA-4461-8A00-5B443817BDF5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FD066A-D78C-4D8E-AC8D-BF042CC0B8AE}" type="pres">
      <dgm:prSet presAssocID="{DC8F198A-3FBA-4461-8A00-5B443817BDF5}" presName="desTx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917830AB-BB07-48E6-A52B-EA9C77250B08}" type="presOf" srcId="{F082236B-D070-4E82-8728-50EA1C8DA8AF}" destId="{08331D79-FEB6-4D5C-B1AC-5D71927DDEEB}" srcOrd="0" destOrd="4" presId="urn:microsoft.com/office/officeart/2005/8/layout/hList1"/>
    <dgm:cxn modelId="{00F0DACA-2014-41CD-989F-1E3944C1331C}" type="presOf" srcId="{063A2199-C603-4752-BB62-1A27E37A2B92}" destId="{7AE58A77-30AC-49A4-B036-DCEEC6F48934}" srcOrd="0" destOrd="0" presId="urn:microsoft.com/office/officeart/2005/8/layout/hList1"/>
    <dgm:cxn modelId="{2D1B2B4E-7269-447B-8B0E-2A60DD4AC3FE}" srcId="{C491A615-5F52-45E8-83BD-39E0A07EC075}" destId="{9C535CE7-571C-4A82-BE7D-8EC1DA8CAD5E}" srcOrd="2" destOrd="0" parTransId="{D4C3D266-1489-4428-9F58-404D8CE02C42}" sibTransId="{89E8FF60-799D-4140-8A21-FC4BD4854240}"/>
    <dgm:cxn modelId="{B4D06285-2965-4C5B-9ABC-EEDE7198B560}" srcId="{063A2199-C603-4752-BB62-1A27E37A2B92}" destId="{8747AAFA-1086-45C0-98F3-1F7F4DA4961E}" srcOrd="0" destOrd="0" parTransId="{1EA95858-FDA6-4CA2-9394-E2F96B6163EB}" sibTransId="{0567FB5F-02B8-4DCE-9666-0576078F22A6}"/>
    <dgm:cxn modelId="{5CAB34E2-751E-432C-A196-F1AC0496BDF4}" srcId="{07CB6195-B140-4874-9A25-B56F8480C8BD}" destId="{DC8F198A-3FBA-4461-8A00-5B443817BDF5}" srcOrd="2" destOrd="0" parTransId="{5029CD44-BAE0-4492-A58D-5E5BB872CEA8}" sibTransId="{26E50878-570A-4140-A8C1-44C83097AFF7}"/>
    <dgm:cxn modelId="{25A370DE-6353-4141-BD3F-01FDAB590322}" srcId="{DC8F198A-3FBA-4461-8A00-5B443817BDF5}" destId="{C82BDCF0-A63A-4D50-BC53-F9719AA20FE3}" srcOrd="2" destOrd="0" parTransId="{E0D5937E-C7D6-4C1B-9E5D-F148EFEE4C40}" sibTransId="{54F9A38E-7BD5-412A-BB4F-21049506AAE9}"/>
    <dgm:cxn modelId="{00A741BD-BA90-447E-A7FC-D34D707CCF9F}" type="presOf" srcId="{8E4E342C-B6DC-40AC-9A6A-603929C4516F}" destId="{0EFD066A-D78C-4D8E-AC8D-BF042CC0B8AE}" srcOrd="0" destOrd="3" presId="urn:microsoft.com/office/officeart/2005/8/layout/hList1"/>
    <dgm:cxn modelId="{91ED7C27-6467-4014-A9FF-81CDA21E30B6}" type="presOf" srcId="{CE8007C1-F97A-48DC-A840-29E32EFA2813}" destId="{0EFD066A-D78C-4D8E-AC8D-BF042CC0B8AE}" srcOrd="0" destOrd="6" presId="urn:microsoft.com/office/officeart/2005/8/layout/hList1"/>
    <dgm:cxn modelId="{7326892A-FC4B-4BF5-99FC-7B3A0FFECE25}" type="presOf" srcId="{30D31E7E-1A94-4267-A39B-8C379332E17D}" destId="{08331D79-FEB6-4D5C-B1AC-5D71927DDEEB}" srcOrd="0" destOrd="3" presId="urn:microsoft.com/office/officeart/2005/8/layout/hList1"/>
    <dgm:cxn modelId="{D2644950-16E7-41BC-AE0C-E823210D65DD}" srcId="{07CB6195-B140-4874-9A25-B56F8480C8BD}" destId="{063A2199-C603-4752-BB62-1A27E37A2B92}" srcOrd="1" destOrd="0" parTransId="{9035920E-9732-4B59-8E44-EF0AED0B70E5}" sibTransId="{A4456D3C-A1A2-444C-8B63-EDF2F93B0617}"/>
    <dgm:cxn modelId="{4DFDBACE-26F2-4D3F-AB75-6A8561466A21}" srcId="{C491A615-5F52-45E8-83BD-39E0A07EC075}" destId="{D11C04C2-D3A5-481A-87EB-395E981A0AEA}" srcOrd="0" destOrd="0" parTransId="{F1AE4AD8-61CB-4602-9513-551576298311}" sibTransId="{A97C2E57-FB20-41E1-908D-29328BE11709}"/>
    <dgm:cxn modelId="{FA801657-347D-4CB3-A1B9-2EA9B727051C}" srcId="{063A2199-C603-4752-BB62-1A27E37A2B92}" destId="{C7685CED-D536-4D96-ABE1-7485B3A2EFF1}" srcOrd="3" destOrd="0" parTransId="{3F5272D0-392C-4D9F-82DF-891118BCAA75}" sibTransId="{B9F0CA6D-0A37-4F77-8112-EBA048ED641A}"/>
    <dgm:cxn modelId="{1D6B7FDD-F8CD-4D7D-B78E-88001DC748B6}" srcId="{C491A615-5F52-45E8-83BD-39E0A07EC075}" destId="{F32F7E96-0C6D-476D-B0C7-3700841BF5E5}" srcOrd="1" destOrd="0" parTransId="{C36C29A1-2031-43DC-89C7-8687E01AD835}" sibTransId="{F248E554-4732-42D8-8727-6483FB02121E}"/>
    <dgm:cxn modelId="{3970A23C-22AE-4D7B-988B-CBB4D27A2858}" type="presOf" srcId="{D4F8BC6D-8D08-4B2E-91C0-87888E1157D5}" destId="{8C1ECDB6-789E-40A7-B300-AB182920265C}" srcOrd="0" destOrd="4" presId="urn:microsoft.com/office/officeart/2005/8/layout/hList1"/>
    <dgm:cxn modelId="{DCE53FC1-6316-4F39-962F-8B896F232910}" srcId="{8E4E342C-B6DC-40AC-9A6A-603929C4516F}" destId="{BA817759-82F7-47D6-BC69-7D8C7843B031}" srcOrd="0" destOrd="0" parTransId="{FABCC0D2-8038-487A-82B7-5C8DFD9FBDD9}" sibTransId="{121F1628-09DD-4BEC-9162-1CD4C01CDFBA}"/>
    <dgm:cxn modelId="{1A1AC3CC-D793-4A11-B24D-FFF57C871CE9}" srcId="{8E4E342C-B6DC-40AC-9A6A-603929C4516F}" destId="{E1174E49-1C39-44E3-989D-788574A48123}" srcOrd="1" destOrd="0" parTransId="{2BD42691-BA1A-4644-A4E0-D9E16C41563A}" sibTransId="{14F1768D-C206-4B38-A91D-61B50BF43136}"/>
    <dgm:cxn modelId="{14557A24-C499-42D0-BDF9-EB3AB573269D}" type="presOf" srcId="{43C426D2-37B1-4D54-8230-B73543D19BF6}" destId="{8C1ECDB6-789E-40A7-B300-AB182920265C}" srcOrd="0" destOrd="2" presId="urn:microsoft.com/office/officeart/2005/8/layout/hList1"/>
    <dgm:cxn modelId="{7A4F66FF-2DF6-4B3D-A727-7DCDE430E69C}" srcId="{8E4E342C-B6DC-40AC-9A6A-603929C4516F}" destId="{CE8007C1-F97A-48DC-A840-29E32EFA2813}" srcOrd="2" destOrd="0" parTransId="{D131DF9A-9F87-4C62-A6C4-815BA674454D}" sibTransId="{CE492A43-494E-47DF-97FC-A8643B8979D4}"/>
    <dgm:cxn modelId="{4EBE98B7-457C-40F6-881A-BA86A4DD807D}" type="presOf" srcId="{DC8F198A-3FBA-4461-8A00-5B443817BDF5}" destId="{875A6E7F-0218-43F6-B4F9-7D76DD50FFD4}" srcOrd="0" destOrd="0" presId="urn:microsoft.com/office/officeart/2005/8/layout/hList1"/>
    <dgm:cxn modelId="{A937D003-6BF5-4C91-95E1-91AB4545F72A}" type="presOf" srcId="{C491A615-5F52-45E8-83BD-39E0A07EC075}" destId="{541D14C3-4070-4FCD-B1B7-FF07B8EFDD63}" srcOrd="0" destOrd="0" presId="urn:microsoft.com/office/officeart/2005/8/layout/hList1"/>
    <dgm:cxn modelId="{7E4CD43D-02F5-42D1-A163-C75BC7B0654B}" srcId="{DC8F198A-3FBA-4461-8A00-5B443817BDF5}" destId="{37A147F5-4A7D-4AD1-8D89-C3172F64A683}" srcOrd="0" destOrd="0" parTransId="{49D059EA-7D58-4776-8BEA-3E91682E2797}" sibTransId="{2D650ED1-7315-4CCA-8D97-DEAD43E4BE20}"/>
    <dgm:cxn modelId="{1EEFCF66-5945-402C-B0A8-0C3CA1B25567}" type="presOf" srcId="{37A147F5-4A7D-4AD1-8D89-C3172F64A683}" destId="{0EFD066A-D78C-4D8E-AC8D-BF042CC0B8AE}" srcOrd="0" destOrd="0" presId="urn:microsoft.com/office/officeart/2005/8/layout/hList1"/>
    <dgm:cxn modelId="{9AF68F2C-C017-4B96-92C3-E3265D95057D}" srcId="{DC8F198A-3FBA-4461-8A00-5B443817BDF5}" destId="{8E4E342C-B6DC-40AC-9A6A-603929C4516F}" srcOrd="3" destOrd="0" parTransId="{7B177908-8326-4F87-B19A-EB7AEEFE46B1}" sibTransId="{9F6C3A01-E194-4F01-9D15-2C4DD5216A1D}"/>
    <dgm:cxn modelId="{261FCB97-212F-420A-BED3-999746245110}" srcId="{063A2199-C603-4752-BB62-1A27E37A2B92}" destId="{FC7F0D30-E0A9-4190-8890-57122E77D114}" srcOrd="1" destOrd="0" parTransId="{A65E5A24-886C-4254-AC68-6A43A98D0578}" sibTransId="{F28476C4-3D57-4D0E-B943-8B8C666AAA94}"/>
    <dgm:cxn modelId="{F9FD53DA-3380-44F8-AB1E-D30EAF60F7B8}" type="presOf" srcId="{D11C04C2-D3A5-481A-87EB-395E981A0AEA}" destId="{08331D79-FEB6-4D5C-B1AC-5D71927DDEEB}" srcOrd="0" destOrd="0" presId="urn:microsoft.com/office/officeart/2005/8/layout/hList1"/>
    <dgm:cxn modelId="{A160D775-5F0A-4BEE-BD55-B656B4601330}" srcId="{07CB6195-B140-4874-9A25-B56F8480C8BD}" destId="{C491A615-5F52-45E8-83BD-39E0A07EC075}" srcOrd="0" destOrd="0" parTransId="{B6DC81B9-70E0-4DD7-9343-76CBBA0D2EA4}" sibTransId="{7A1AE987-0C1C-4654-93E5-E2C7DE7307DF}"/>
    <dgm:cxn modelId="{1FDF0EA0-0939-4F89-8B13-CCF1A972C7D2}" srcId="{C491A615-5F52-45E8-83BD-39E0A07EC075}" destId="{F082236B-D070-4E82-8728-50EA1C8DA8AF}" srcOrd="4" destOrd="0" parTransId="{E762B950-92A1-4E68-8364-3D24164B748E}" sibTransId="{31A996EF-89EE-4508-AF88-91209BE4241C}"/>
    <dgm:cxn modelId="{6F6819E9-AEDE-4026-B8DB-59028D5A7638}" type="presOf" srcId="{B1FA3ABF-E728-4DFF-9F82-617CCAA0245E}" destId="{0EFD066A-D78C-4D8E-AC8D-BF042CC0B8AE}" srcOrd="0" destOrd="1" presId="urn:microsoft.com/office/officeart/2005/8/layout/hList1"/>
    <dgm:cxn modelId="{821244EF-3999-46A0-BADB-D0F53054D939}" type="presOf" srcId="{C7685CED-D536-4D96-ABE1-7485B3A2EFF1}" destId="{8C1ECDB6-789E-40A7-B300-AB182920265C}" srcOrd="0" destOrd="3" presId="urn:microsoft.com/office/officeart/2005/8/layout/hList1"/>
    <dgm:cxn modelId="{150105A3-D0CD-4770-88AC-E5251C941E2F}" srcId="{C491A615-5F52-45E8-83BD-39E0A07EC075}" destId="{30D31E7E-1A94-4267-A39B-8C379332E17D}" srcOrd="3" destOrd="0" parTransId="{BC40EBD9-32AC-4520-87C0-77F8365EE78C}" sibTransId="{94742E8E-A025-40FB-A48B-3D9E73B44FFA}"/>
    <dgm:cxn modelId="{14D9BC53-3060-4640-BE6F-8BC296FCB1EC}" type="presOf" srcId="{E1174E49-1C39-44E3-989D-788574A48123}" destId="{0EFD066A-D78C-4D8E-AC8D-BF042CC0B8AE}" srcOrd="0" destOrd="5" presId="urn:microsoft.com/office/officeart/2005/8/layout/hList1"/>
    <dgm:cxn modelId="{29AEF17D-2082-416A-A6C6-9AD1807A70AB}" type="presOf" srcId="{02A8ACDE-A1A2-4B63-ADBF-16A9CE009B5F}" destId="{0EFD066A-D78C-4D8E-AC8D-BF042CC0B8AE}" srcOrd="0" destOrd="7" presId="urn:microsoft.com/office/officeart/2005/8/layout/hList1"/>
    <dgm:cxn modelId="{BF623822-4250-4998-98AA-81F69F6CED97}" type="presOf" srcId="{FC7F0D30-E0A9-4190-8890-57122E77D114}" destId="{8C1ECDB6-789E-40A7-B300-AB182920265C}" srcOrd="0" destOrd="1" presId="urn:microsoft.com/office/officeart/2005/8/layout/hList1"/>
    <dgm:cxn modelId="{3B9B0AC5-4EE7-454F-8FA8-4DBF1DB9F88C}" type="presOf" srcId="{07CB6195-B140-4874-9A25-B56F8480C8BD}" destId="{A894485F-8D43-4C70-B1CF-027193CE28BA}" srcOrd="0" destOrd="0" presId="urn:microsoft.com/office/officeart/2005/8/layout/hList1"/>
    <dgm:cxn modelId="{8DB86FF2-7CA6-4232-A932-777F9B8BD7BF}" type="presOf" srcId="{C82BDCF0-A63A-4D50-BC53-F9719AA20FE3}" destId="{0EFD066A-D78C-4D8E-AC8D-BF042CC0B8AE}" srcOrd="0" destOrd="2" presId="urn:microsoft.com/office/officeart/2005/8/layout/hList1"/>
    <dgm:cxn modelId="{B9D25B26-D0AF-4F25-87B6-011AF95AD00B}" srcId="{063A2199-C603-4752-BB62-1A27E37A2B92}" destId="{43C426D2-37B1-4D54-8230-B73543D19BF6}" srcOrd="2" destOrd="0" parTransId="{89415107-77B3-464C-8528-CD2D75539104}" sibTransId="{B79A41EC-7BF3-4A4D-8990-362EB114F132}"/>
    <dgm:cxn modelId="{B59E8952-DEDC-4A26-9B1A-36B84CB9A4F6}" type="presOf" srcId="{8747AAFA-1086-45C0-98F3-1F7F4DA4961E}" destId="{8C1ECDB6-789E-40A7-B300-AB182920265C}" srcOrd="0" destOrd="0" presId="urn:microsoft.com/office/officeart/2005/8/layout/hList1"/>
    <dgm:cxn modelId="{B62CEA66-7BBB-4094-815C-3CB718E37C4F}" type="presOf" srcId="{F32F7E96-0C6D-476D-B0C7-3700841BF5E5}" destId="{08331D79-FEB6-4D5C-B1AC-5D71927DDEEB}" srcOrd="0" destOrd="1" presId="urn:microsoft.com/office/officeart/2005/8/layout/hList1"/>
    <dgm:cxn modelId="{D4B2CEE8-0D07-4F29-A795-301192C208E1}" srcId="{DC8F198A-3FBA-4461-8A00-5B443817BDF5}" destId="{B1FA3ABF-E728-4DFF-9F82-617CCAA0245E}" srcOrd="1" destOrd="0" parTransId="{AFFBA1DA-2FA4-419D-812B-3EFB1A04C078}" sibTransId="{F4EDD568-A10A-4526-996C-28AADDDC7084}"/>
    <dgm:cxn modelId="{A0AD0C6B-BB3E-4D8F-ADC3-00414080AE75}" type="presOf" srcId="{BA817759-82F7-47D6-BC69-7D8C7843B031}" destId="{0EFD066A-D78C-4D8E-AC8D-BF042CC0B8AE}" srcOrd="0" destOrd="4" presId="urn:microsoft.com/office/officeart/2005/8/layout/hList1"/>
    <dgm:cxn modelId="{575F31D8-941A-4326-B9BD-302B836E20AA}" srcId="{DC8F198A-3FBA-4461-8A00-5B443817BDF5}" destId="{6EAB40A4-DF60-4F78-872F-0F35BF406C16}" srcOrd="5" destOrd="0" parTransId="{8F74E282-00A0-484D-8E6F-623268ED1045}" sibTransId="{84F2798F-D356-46A4-B60F-00EF1E199D44}"/>
    <dgm:cxn modelId="{3A8B67E1-679F-4EFE-A73D-6AF435424D38}" srcId="{DC8F198A-3FBA-4461-8A00-5B443817BDF5}" destId="{02A8ACDE-A1A2-4B63-ADBF-16A9CE009B5F}" srcOrd="4" destOrd="0" parTransId="{69BA0E2C-396B-44AA-BC25-6D2161D83642}" sibTransId="{2D3E72EC-7E80-471C-B9AE-E4FFDA28CE1D}"/>
    <dgm:cxn modelId="{F2DD859E-7BBC-408A-AA96-873152890DCD}" type="presOf" srcId="{6EAB40A4-DF60-4F78-872F-0F35BF406C16}" destId="{0EFD066A-D78C-4D8E-AC8D-BF042CC0B8AE}" srcOrd="0" destOrd="8" presId="urn:microsoft.com/office/officeart/2005/8/layout/hList1"/>
    <dgm:cxn modelId="{6D31C8BE-C129-42CC-8DB1-DD369D3D014B}" type="presOf" srcId="{9C535CE7-571C-4A82-BE7D-8EC1DA8CAD5E}" destId="{08331D79-FEB6-4D5C-B1AC-5D71927DDEEB}" srcOrd="0" destOrd="2" presId="urn:microsoft.com/office/officeart/2005/8/layout/hList1"/>
    <dgm:cxn modelId="{9837D82E-5A79-426F-B505-DCFBA685EF47}" srcId="{063A2199-C603-4752-BB62-1A27E37A2B92}" destId="{D4F8BC6D-8D08-4B2E-91C0-87888E1157D5}" srcOrd="4" destOrd="0" parTransId="{7FA5FE6F-AC57-444A-A006-0E2E83C2D2DF}" sibTransId="{94B9FF69-5076-4147-9002-868471CD8869}"/>
    <dgm:cxn modelId="{A7BC0BF9-FC33-4204-ADA7-4A4189E37E7A}" type="presParOf" srcId="{A894485F-8D43-4C70-B1CF-027193CE28BA}" destId="{3409B17C-AA53-4B44-A64A-6CAD0CB39C30}" srcOrd="0" destOrd="0" presId="urn:microsoft.com/office/officeart/2005/8/layout/hList1"/>
    <dgm:cxn modelId="{9780059B-071E-4B6D-A5E0-C67E393ED41A}" type="presParOf" srcId="{3409B17C-AA53-4B44-A64A-6CAD0CB39C30}" destId="{541D14C3-4070-4FCD-B1B7-FF07B8EFDD63}" srcOrd="0" destOrd="0" presId="urn:microsoft.com/office/officeart/2005/8/layout/hList1"/>
    <dgm:cxn modelId="{68630D21-A842-47A8-9AD5-307BB544AB82}" type="presParOf" srcId="{3409B17C-AA53-4B44-A64A-6CAD0CB39C30}" destId="{08331D79-FEB6-4D5C-B1AC-5D71927DDEEB}" srcOrd="1" destOrd="0" presId="urn:microsoft.com/office/officeart/2005/8/layout/hList1"/>
    <dgm:cxn modelId="{2BF17B69-515D-49A6-AFFE-4BE08BC5BD0C}" type="presParOf" srcId="{A894485F-8D43-4C70-B1CF-027193CE28BA}" destId="{6A55927F-E094-4552-BDCB-78872F213025}" srcOrd="1" destOrd="0" presId="urn:microsoft.com/office/officeart/2005/8/layout/hList1"/>
    <dgm:cxn modelId="{8AB0FDF9-C74B-416F-A76A-5E57DC1DA38B}" type="presParOf" srcId="{A894485F-8D43-4C70-B1CF-027193CE28BA}" destId="{36ED0D75-50A6-475D-B13B-4FAF50CF95F0}" srcOrd="2" destOrd="0" presId="urn:microsoft.com/office/officeart/2005/8/layout/hList1"/>
    <dgm:cxn modelId="{F995B2D7-979B-4DF4-AC26-87C67E003F83}" type="presParOf" srcId="{36ED0D75-50A6-475D-B13B-4FAF50CF95F0}" destId="{7AE58A77-30AC-49A4-B036-DCEEC6F48934}" srcOrd="0" destOrd="0" presId="urn:microsoft.com/office/officeart/2005/8/layout/hList1"/>
    <dgm:cxn modelId="{DDDC2CE8-2A91-46A3-B663-3B132DB4DDC1}" type="presParOf" srcId="{36ED0D75-50A6-475D-B13B-4FAF50CF95F0}" destId="{8C1ECDB6-789E-40A7-B300-AB182920265C}" srcOrd="1" destOrd="0" presId="urn:microsoft.com/office/officeart/2005/8/layout/hList1"/>
    <dgm:cxn modelId="{D77BB04E-8D2E-4065-8BE6-A4823DCC4084}" type="presParOf" srcId="{A894485F-8D43-4C70-B1CF-027193CE28BA}" destId="{0121C11B-D9E3-4866-B3CE-EE64ADC9B66F}" srcOrd="3" destOrd="0" presId="urn:microsoft.com/office/officeart/2005/8/layout/hList1"/>
    <dgm:cxn modelId="{06AD2524-D59E-4906-A079-0EE7AFD2393A}" type="presParOf" srcId="{A894485F-8D43-4C70-B1CF-027193CE28BA}" destId="{825BCB6F-0B10-421C-B2FF-6E91D268D2B2}" srcOrd="4" destOrd="0" presId="urn:microsoft.com/office/officeart/2005/8/layout/hList1"/>
    <dgm:cxn modelId="{BBE4E391-B2B2-4FA4-B315-B5E55B4D4ACB}" type="presParOf" srcId="{825BCB6F-0B10-421C-B2FF-6E91D268D2B2}" destId="{875A6E7F-0218-43F6-B4F9-7D76DD50FFD4}" srcOrd="0" destOrd="0" presId="urn:microsoft.com/office/officeart/2005/8/layout/hList1"/>
    <dgm:cxn modelId="{A67F7D27-77FD-4A3F-B46F-BAB49657B9F5}" type="presParOf" srcId="{825BCB6F-0B10-421C-B2FF-6E91D268D2B2}" destId="{0EFD066A-D78C-4D8E-AC8D-BF042CC0B8AE}" srcOrd="1" destOrd="0" presId="urn:microsoft.com/office/officeart/2005/8/layout/h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C5265-D207-48AB-BE9D-A4BF880A52DD}" type="doc">
      <dgm:prSet loTypeId="urn:microsoft.com/office/officeart/2005/8/layout/chevron1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AE9B472-C9EC-4BF4-8E0D-6E5F1B8A9947}">
      <dgm:prSet phldrT="[Text]"/>
      <dgm:spPr/>
      <dgm:t>
        <a:bodyPr/>
        <a:lstStyle/>
        <a:p>
          <a:r>
            <a:rPr lang="en-US" b="1"/>
            <a:t>In-District HSs</a:t>
          </a:r>
        </a:p>
      </dgm:t>
    </dgm:pt>
    <dgm:pt modelId="{5D9468EF-6376-4367-BA4D-12A61B52025B}" type="parTrans" cxnId="{83B2F2D1-6EEE-4D61-BFEB-BD848BE0E235}">
      <dgm:prSet/>
      <dgm:spPr/>
      <dgm:t>
        <a:bodyPr/>
        <a:lstStyle/>
        <a:p>
          <a:endParaRPr lang="en-US"/>
        </a:p>
      </dgm:t>
    </dgm:pt>
    <dgm:pt modelId="{6B8264B7-577A-4FB4-B90D-72AB8915014E}" type="sibTrans" cxnId="{83B2F2D1-6EEE-4D61-BFEB-BD848BE0E235}">
      <dgm:prSet/>
      <dgm:spPr/>
      <dgm:t>
        <a:bodyPr/>
        <a:lstStyle/>
        <a:p>
          <a:endParaRPr lang="en-US"/>
        </a:p>
      </dgm:t>
    </dgm:pt>
    <dgm:pt modelId="{A7181933-98D2-4DD2-BFFC-DB38E3F8FFA8}">
      <dgm:prSet phldrT="[Text]"/>
      <dgm:spPr/>
      <dgm:t>
        <a:bodyPr/>
        <a:lstStyle/>
        <a:p>
          <a:r>
            <a:rPr lang="en-US" b="1"/>
            <a:t>Out of District HSs</a:t>
          </a:r>
        </a:p>
      </dgm:t>
    </dgm:pt>
    <dgm:pt modelId="{AAC76B26-5F8B-4303-8ED1-8026545D173A}" type="parTrans" cxnId="{7FDE1340-11FB-44FE-B4F2-5F06F026B550}">
      <dgm:prSet/>
      <dgm:spPr/>
      <dgm:t>
        <a:bodyPr/>
        <a:lstStyle/>
        <a:p>
          <a:endParaRPr lang="en-US"/>
        </a:p>
      </dgm:t>
    </dgm:pt>
    <dgm:pt modelId="{40C19190-96A5-4914-A468-553596B24150}" type="sibTrans" cxnId="{7FDE1340-11FB-44FE-B4F2-5F06F026B550}">
      <dgm:prSet/>
      <dgm:spPr/>
      <dgm:t>
        <a:bodyPr/>
        <a:lstStyle/>
        <a:p>
          <a:endParaRPr lang="en-US"/>
        </a:p>
      </dgm:t>
    </dgm:pt>
    <dgm:pt modelId="{1045C52C-352E-40C3-A567-2FECCE2296A4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/>
            <a:t>PCC: All HSs</a:t>
          </a:r>
        </a:p>
      </dgm:t>
    </dgm:pt>
    <dgm:pt modelId="{85DD6390-D7CB-4429-94DE-35063ECE806A}" type="parTrans" cxnId="{2D822942-7BCF-4608-8586-C8B4149C28AC}">
      <dgm:prSet/>
      <dgm:spPr/>
      <dgm:t>
        <a:bodyPr/>
        <a:lstStyle/>
        <a:p>
          <a:endParaRPr lang="en-US"/>
        </a:p>
      </dgm:t>
    </dgm:pt>
    <dgm:pt modelId="{5E8E9631-2A8D-45A1-BAE3-B943043ADFC9}" type="sibTrans" cxnId="{2D822942-7BCF-4608-8586-C8B4149C28AC}">
      <dgm:prSet/>
      <dgm:spPr/>
      <dgm:t>
        <a:bodyPr/>
        <a:lstStyle/>
        <a:p>
          <a:endParaRPr lang="en-US"/>
        </a:p>
      </dgm:t>
    </dgm:pt>
    <dgm:pt modelId="{2916ECAC-2DAC-4B36-B345-8D0938C3148D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/>
            <a:t>PCC</a:t>
          </a:r>
        </a:p>
      </dgm:t>
    </dgm:pt>
    <dgm:pt modelId="{224B7855-6A35-4C2B-A608-9B99FFE09DC8}" type="parTrans" cxnId="{20A2E082-FA38-42F1-9DB2-D4BBFB507F42}">
      <dgm:prSet/>
      <dgm:spPr/>
      <dgm:t>
        <a:bodyPr/>
        <a:lstStyle/>
        <a:p>
          <a:endParaRPr lang="en-US"/>
        </a:p>
      </dgm:t>
    </dgm:pt>
    <dgm:pt modelId="{C3A5DA7A-822E-4CBC-A81A-C4AD34B9D036}" type="sibTrans" cxnId="{20A2E082-FA38-42F1-9DB2-D4BBFB507F42}">
      <dgm:prSet/>
      <dgm:spPr/>
      <dgm:t>
        <a:bodyPr/>
        <a:lstStyle/>
        <a:p>
          <a:endParaRPr lang="en-US"/>
        </a:p>
      </dgm:t>
    </dgm:pt>
    <dgm:pt modelId="{A9AE073C-E79A-4DD8-8080-B652618205AE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/>
            <a:t>PCC</a:t>
          </a:r>
        </a:p>
      </dgm:t>
    </dgm:pt>
    <dgm:pt modelId="{9EB005CC-F138-4483-9AD3-EBEEB37977D9}" type="parTrans" cxnId="{A2323F1F-F87C-427D-8789-76AB3F95B3C5}">
      <dgm:prSet/>
      <dgm:spPr/>
      <dgm:t>
        <a:bodyPr/>
        <a:lstStyle/>
        <a:p>
          <a:endParaRPr lang="en-US"/>
        </a:p>
      </dgm:t>
    </dgm:pt>
    <dgm:pt modelId="{5775AB2C-196C-42DA-AA7E-321F7E08DC5A}" type="sibTrans" cxnId="{A2323F1F-F87C-427D-8789-76AB3F95B3C5}">
      <dgm:prSet/>
      <dgm:spPr/>
      <dgm:t>
        <a:bodyPr/>
        <a:lstStyle/>
        <a:p>
          <a:endParaRPr lang="en-US"/>
        </a:p>
      </dgm:t>
    </dgm:pt>
    <dgm:pt modelId="{725E05DC-D559-4684-97C3-25827F83B9CF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/>
            <a:t>PCC</a:t>
          </a:r>
        </a:p>
      </dgm:t>
    </dgm:pt>
    <dgm:pt modelId="{30EB384F-274F-4C17-9725-BAFFBE24860D}" type="parTrans" cxnId="{0B3B903A-668B-494B-92C3-2ABDB63CE1F5}">
      <dgm:prSet/>
      <dgm:spPr/>
      <dgm:t>
        <a:bodyPr/>
        <a:lstStyle/>
        <a:p>
          <a:endParaRPr lang="en-US"/>
        </a:p>
      </dgm:t>
    </dgm:pt>
    <dgm:pt modelId="{45D7F3C9-E8D0-4B23-B9AE-AFFC07C02324}" type="sibTrans" cxnId="{0B3B903A-668B-494B-92C3-2ABDB63CE1F5}">
      <dgm:prSet/>
      <dgm:spPr/>
      <dgm:t>
        <a:bodyPr/>
        <a:lstStyle/>
        <a:p>
          <a:endParaRPr lang="en-US"/>
        </a:p>
      </dgm:t>
    </dgm:pt>
    <dgm:pt modelId="{4C631968-D622-4366-A1DF-31C2E5B73755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/>
            <a:t>PCC</a:t>
          </a:r>
        </a:p>
      </dgm:t>
    </dgm:pt>
    <dgm:pt modelId="{2D9AB7AC-3779-4E04-9844-D409E38A0322}" type="parTrans" cxnId="{75B5505D-348C-4E59-8B1A-B57B3B193BE9}">
      <dgm:prSet/>
      <dgm:spPr/>
      <dgm:t>
        <a:bodyPr/>
        <a:lstStyle/>
        <a:p>
          <a:endParaRPr lang="en-US"/>
        </a:p>
      </dgm:t>
    </dgm:pt>
    <dgm:pt modelId="{E6B45BC3-70F6-4DF2-B511-035B75935132}" type="sibTrans" cxnId="{75B5505D-348C-4E59-8B1A-B57B3B193BE9}">
      <dgm:prSet/>
      <dgm:spPr/>
      <dgm:t>
        <a:bodyPr/>
        <a:lstStyle/>
        <a:p>
          <a:endParaRPr lang="en-US"/>
        </a:p>
      </dgm:t>
    </dgm:pt>
    <dgm:pt modelId="{98064095-B97B-4B64-9C0E-E5F6033A8EBF}">
      <dgm:prSet/>
      <dgm:spPr/>
      <dgm:t>
        <a:bodyPr/>
        <a:lstStyle/>
        <a:p>
          <a:r>
            <a:rPr lang="en-US" b="1"/>
            <a:t>CSULA</a:t>
          </a:r>
        </a:p>
      </dgm:t>
    </dgm:pt>
    <dgm:pt modelId="{13970DB8-E956-4655-86C0-D882D279E857}" type="parTrans" cxnId="{0CA4154C-7841-46B3-8E2B-4A8A4676DABA}">
      <dgm:prSet/>
      <dgm:spPr/>
      <dgm:t>
        <a:bodyPr/>
        <a:lstStyle/>
        <a:p>
          <a:endParaRPr lang="en-US"/>
        </a:p>
      </dgm:t>
    </dgm:pt>
    <dgm:pt modelId="{A73C660B-EA3E-4F47-A44F-57D0C5DB8CD0}" type="sibTrans" cxnId="{0CA4154C-7841-46B3-8E2B-4A8A4676DABA}">
      <dgm:prSet/>
      <dgm:spPr/>
      <dgm:t>
        <a:bodyPr/>
        <a:lstStyle/>
        <a:p>
          <a:endParaRPr lang="en-US"/>
        </a:p>
      </dgm:t>
    </dgm:pt>
    <dgm:pt modelId="{1F463039-4792-4CE4-9B92-13F638CF55DF}" type="pres">
      <dgm:prSet presAssocID="{D5AC5265-D207-48AB-BE9D-A4BF880A52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5B4BE1-6CDC-4C42-BE81-729793C8675D}" type="pres">
      <dgm:prSet presAssocID="{8AE9B472-C9EC-4BF4-8E0D-6E5F1B8A9947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0025F-C968-4521-87DF-6DABB56AFC64}" type="pres">
      <dgm:prSet presAssocID="{6B8264B7-577A-4FB4-B90D-72AB8915014E}" presName="parTxOnlySpace" presStyleCnt="0"/>
      <dgm:spPr/>
    </dgm:pt>
    <dgm:pt modelId="{212D94DD-8CAC-4B81-9EB1-9D6BCE1E882D}" type="pres">
      <dgm:prSet presAssocID="{A7181933-98D2-4DD2-BFFC-DB38E3F8FFA8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DCBC9-CEC4-4880-A2AA-E4C643CB9C7A}" type="pres">
      <dgm:prSet presAssocID="{40C19190-96A5-4914-A468-553596B24150}" presName="parTxOnlySpace" presStyleCnt="0"/>
      <dgm:spPr/>
    </dgm:pt>
    <dgm:pt modelId="{FB9AE7E1-A3CD-4FCB-BB3C-DF68D7BFE1E7}" type="pres">
      <dgm:prSet presAssocID="{1045C52C-352E-40C3-A567-2FECCE2296A4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67DA5-DDFA-4954-B6E7-181C8B56BFB4}" type="pres">
      <dgm:prSet presAssocID="{5E8E9631-2A8D-45A1-BAE3-B943043ADFC9}" presName="parTxOnlySpace" presStyleCnt="0"/>
      <dgm:spPr/>
    </dgm:pt>
    <dgm:pt modelId="{F07D1C91-61C8-4C4A-B0FB-93BDA4B565E7}" type="pres">
      <dgm:prSet presAssocID="{2916ECAC-2DAC-4B36-B345-8D0938C3148D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535F1-514C-4917-BC17-1CADD24CC320}" type="pres">
      <dgm:prSet presAssocID="{C3A5DA7A-822E-4CBC-A81A-C4AD34B9D036}" presName="parTxOnlySpace" presStyleCnt="0"/>
      <dgm:spPr/>
    </dgm:pt>
    <dgm:pt modelId="{0DA39CAC-2425-46D4-87F3-77E0AC0EAC3F}" type="pres">
      <dgm:prSet presAssocID="{A9AE073C-E79A-4DD8-8080-B652618205AE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D24B-B811-4C55-B987-424971A5E7FF}" type="pres">
      <dgm:prSet presAssocID="{5775AB2C-196C-42DA-AA7E-321F7E08DC5A}" presName="parTxOnlySpace" presStyleCnt="0"/>
      <dgm:spPr/>
    </dgm:pt>
    <dgm:pt modelId="{155B6FA7-2795-43AE-94A7-0DA00D9222BF}" type="pres">
      <dgm:prSet presAssocID="{725E05DC-D559-4684-97C3-25827F83B9CF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9637C-AEC6-4F6D-9F95-94C5A385FC23}" type="pres">
      <dgm:prSet presAssocID="{45D7F3C9-E8D0-4B23-B9AE-AFFC07C02324}" presName="parTxOnlySpace" presStyleCnt="0"/>
      <dgm:spPr/>
    </dgm:pt>
    <dgm:pt modelId="{50672C4B-D899-4B5C-B9A9-F4CE6B37117C}" type="pres">
      <dgm:prSet presAssocID="{4C631968-D622-4366-A1DF-31C2E5B7375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C71D-B038-4E22-A2B6-0D3B5A142D55}" type="pres">
      <dgm:prSet presAssocID="{E6B45BC3-70F6-4DF2-B511-035B75935132}" presName="parTxOnlySpace" presStyleCnt="0"/>
      <dgm:spPr/>
    </dgm:pt>
    <dgm:pt modelId="{33D57D0E-B901-4633-857A-FE1F941631F0}" type="pres">
      <dgm:prSet presAssocID="{98064095-B97B-4B64-9C0E-E5F6033A8EB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3B903A-668B-494B-92C3-2ABDB63CE1F5}" srcId="{D5AC5265-D207-48AB-BE9D-A4BF880A52DD}" destId="{725E05DC-D559-4684-97C3-25827F83B9CF}" srcOrd="5" destOrd="0" parTransId="{30EB384F-274F-4C17-9725-BAFFBE24860D}" sibTransId="{45D7F3C9-E8D0-4B23-B9AE-AFFC07C02324}"/>
    <dgm:cxn modelId="{A2323F1F-F87C-427D-8789-76AB3F95B3C5}" srcId="{D5AC5265-D207-48AB-BE9D-A4BF880A52DD}" destId="{A9AE073C-E79A-4DD8-8080-B652618205AE}" srcOrd="4" destOrd="0" parTransId="{9EB005CC-F138-4483-9AD3-EBEEB37977D9}" sibTransId="{5775AB2C-196C-42DA-AA7E-321F7E08DC5A}"/>
    <dgm:cxn modelId="{28C84815-E03F-424A-BC66-74B7198EA046}" type="presOf" srcId="{2916ECAC-2DAC-4B36-B345-8D0938C3148D}" destId="{F07D1C91-61C8-4C4A-B0FB-93BDA4B565E7}" srcOrd="0" destOrd="0" presId="urn:microsoft.com/office/officeart/2005/8/layout/chevron1"/>
    <dgm:cxn modelId="{2D822942-7BCF-4608-8586-C8B4149C28AC}" srcId="{D5AC5265-D207-48AB-BE9D-A4BF880A52DD}" destId="{1045C52C-352E-40C3-A567-2FECCE2296A4}" srcOrd="2" destOrd="0" parTransId="{85DD6390-D7CB-4429-94DE-35063ECE806A}" sibTransId="{5E8E9631-2A8D-45A1-BAE3-B943043ADFC9}"/>
    <dgm:cxn modelId="{26E16388-ADCF-4C72-A2FB-F63171D18502}" type="presOf" srcId="{8AE9B472-C9EC-4BF4-8E0D-6E5F1B8A9947}" destId="{485B4BE1-6CDC-4C42-BE81-729793C8675D}" srcOrd="0" destOrd="0" presId="urn:microsoft.com/office/officeart/2005/8/layout/chevron1"/>
    <dgm:cxn modelId="{8F14FCFE-C5D5-4D9F-8484-C557DC7456CA}" type="presOf" srcId="{1045C52C-352E-40C3-A567-2FECCE2296A4}" destId="{FB9AE7E1-A3CD-4FCB-BB3C-DF68D7BFE1E7}" srcOrd="0" destOrd="0" presId="urn:microsoft.com/office/officeart/2005/8/layout/chevron1"/>
    <dgm:cxn modelId="{75B5505D-348C-4E59-8B1A-B57B3B193BE9}" srcId="{D5AC5265-D207-48AB-BE9D-A4BF880A52DD}" destId="{4C631968-D622-4366-A1DF-31C2E5B73755}" srcOrd="6" destOrd="0" parTransId="{2D9AB7AC-3779-4E04-9844-D409E38A0322}" sibTransId="{E6B45BC3-70F6-4DF2-B511-035B75935132}"/>
    <dgm:cxn modelId="{78A4D392-C412-446B-A7B8-86D2C026286D}" type="presOf" srcId="{A9AE073C-E79A-4DD8-8080-B652618205AE}" destId="{0DA39CAC-2425-46D4-87F3-77E0AC0EAC3F}" srcOrd="0" destOrd="0" presId="urn:microsoft.com/office/officeart/2005/8/layout/chevron1"/>
    <dgm:cxn modelId="{AEDAB586-F92D-4709-BA05-EF88C41AB347}" type="presOf" srcId="{A7181933-98D2-4DD2-BFFC-DB38E3F8FFA8}" destId="{212D94DD-8CAC-4B81-9EB1-9D6BCE1E882D}" srcOrd="0" destOrd="0" presId="urn:microsoft.com/office/officeart/2005/8/layout/chevron1"/>
    <dgm:cxn modelId="{7FDE1340-11FB-44FE-B4F2-5F06F026B550}" srcId="{D5AC5265-D207-48AB-BE9D-A4BF880A52DD}" destId="{A7181933-98D2-4DD2-BFFC-DB38E3F8FFA8}" srcOrd="1" destOrd="0" parTransId="{AAC76B26-5F8B-4303-8ED1-8026545D173A}" sibTransId="{40C19190-96A5-4914-A468-553596B24150}"/>
    <dgm:cxn modelId="{20A2E082-FA38-42F1-9DB2-D4BBFB507F42}" srcId="{D5AC5265-D207-48AB-BE9D-A4BF880A52DD}" destId="{2916ECAC-2DAC-4B36-B345-8D0938C3148D}" srcOrd="3" destOrd="0" parTransId="{224B7855-6A35-4C2B-A608-9B99FFE09DC8}" sibTransId="{C3A5DA7A-822E-4CBC-A81A-C4AD34B9D036}"/>
    <dgm:cxn modelId="{83B2F2D1-6EEE-4D61-BFEB-BD848BE0E235}" srcId="{D5AC5265-D207-48AB-BE9D-A4BF880A52DD}" destId="{8AE9B472-C9EC-4BF4-8E0D-6E5F1B8A9947}" srcOrd="0" destOrd="0" parTransId="{5D9468EF-6376-4367-BA4D-12A61B52025B}" sibTransId="{6B8264B7-577A-4FB4-B90D-72AB8915014E}"/>
    <dgm:cxn modelId="{5001F3FD-9F54-4424-B510-3E0EE7753434}" type="presOf" srcId="{98064095-B97B-4B64-9C0E-E5F6033A8EBF}" destId="{33D57D0E-B901-4633-857A-FE1F941631F0}" srcOrd="0" destOrd="0" presId="urn:microsoft.com/office/officeart/2005/8/layout/chevron1"/>
    <dgm:cxn modelId="{45A3655D-EE01-41D2-82EE-5C03EBAB8C8A}" type="presOf" srcId="{725E05DC-D559-4684-97C3-25827F83B9CF}" destId="{155B6FA7-2795-43AE-94A7-0DA00D9222BF}" srcOrd="0" destOrd="0" presId="urn:microsoft.com/office/officeart/2005/8/layout/chevron1"/>
    <dgm:cxn modelId="{0CA4154C-7841-46B3-8E2B-4A8A4676DABA}" srcId="{D5AC5265-D207-48AB-BE9D-A4BF880A52DD}" destId="{98064095-B97B-4B64-9C0E-E5F6033A8EBF}" srcOrd="7" destOrd="0" parTransId="{13970DB8-E956-4655-86C0-D882D279E857}" sibTransId="{A73C660B-EA3E-4F47-A44F-57D0C5DB8CD0}"/>
    <dgm:cxn modelId="{9FA97AEB-41F0-44A1-8404-0B0C64724152}" type="presOf" srcId="{4C631968-D622-4366-A1DF-31C2E5B73755}" destId="{50672C4B-D899-4B5C-B9A9-F4CE6B37117C}" srcOrd="0" destOrd="0" presId="urn:microsoft.com/office/officeart/2005/8/layout/chevron1"/>
    <dgm:cxn modelId="{FB84A90A-1B47-4C97-982C-277977C715C5}" type="presOf" srcId="{D5AC5265-D207-48AB-BE9D-A4BF880A52DD}" destId="{1F463039-4792-4CE4-9B92-13F638CF55DF}" srcOrd="0" destOrd="0" presId="urn:microsoft.com/office/officeart/2005/8/layout/chevron1"/>
    <dgm:cxn modelId="{475325F8-DE6D-400B-B233-1B31BCF0DBF5}" type="presParOf" srcId="{1F463039-4792-4CE4-9B92-13F638CF55DF}" destId="{485B4BE1-6CDC-4C42-BE81-729793C8675D}" srcOrd="0" destOrd="0" presId="urn:microsoft.com/office/officeart/2005/8/layout/chevron1"/>
    <dgm:cxn modelId="{271D0F07-AEA1-431C-A1F2-C13A1DAA7D66}" type="presParOf" srcId="{1F463039-4792-4CE4-9B92-13F638CF55DF}" destId="{0B40025F-C968-4521-87DF-6DABB56AFC64}" srcOrd="1" destOrd="0" presId="urn:microsoft.com/office/officeart/2005/8/layout/chevron1"/>
    <dgm:cxn modelId="{5B35BA9D-00AA-4560-A980-35A43A9257F4}" type="presParOf" srcId="{1F463039-4792-4CE4-9B92-13F638CF55DF}" destId="{212D94DD-8CAC-4B81-9EB1-9D6BCE1E882D}" srcOrd="2" destOrd="0" presId="urn:microsoft.com/office/officeart/2005/8/layout/chevron1"/>
    <dgm:cxn modelId="{C4C2CBD2-7A98-4E3F-9E48-BA8EF05AA3A8}" type="presParOf" srcId="{1F463039-4792-4CE4-9B92-13F638CF55DF}" destId="{D99DCBC9-CEC4-4880-A2AA-E4C643CB9C7A}" srcOrd="3" destOrd="0" presId="urn:microsoft.com/office/officeart/2005/8/layout/chevron1"/>
    <dgm:cxn modelId="{73F042DB-FFBB-4260-8A7A-CA1777FE1D0F}" type="presParOf" srcId="{1F463039-4792-4CE4-9B92-13F638CF55DF}" destId="{FB9AE7E1-A3CD-4FCB-BB3C-DF68D7BFE1E7}" srcOrd="4" destOrd="0" presId="urn:microsoft.com/office/officeart/2005/8/layout/chevron1"/>
    <dgm:cxn modelId="{C16B2E5F-9A08-41C6-B611-043FCE389987}" type="presParOf" srcId="{1F463039-4792-4CE4-9B92-13F638CF55DF}" destId="{56067DA5-DDFA-4954-B6E7-181C8B56BFB4}" srcOrd="5" destOrd="0" presId="urn:microsoft.com/office/officeart/2005/8/layout/chevron1"/>
    <dgm:cxn modelId="{C90355D5-1BFB-4050-99DB-BC951D7F201B}" type="presParOf" srcId="{1F463039-4792-4CE4-9B92-13F638CF55DF}" destId="{F07D1C91-61C8-4C4A-B0FB-93BDA4B565E7}" srcOrd="6" destOrd="0" presId="urn:microsoft.com/office/officeart/2005/8/layout/chevron1"/>
    <dgm:cxn modelId="{90AEF817-3651-407A-96AA-A6A7FF9F0803}" type="presParOf" srcId="{1F463039-4792-4CE4-9B92-13F638CF55DF}" destId="{4E9535F1-514C-4917-BC17-1CADD24CC320}" srcOrd="7" destOrd="0" presId="urn:microsoft.com/office/officeart/2005/8/layout/chevron1"/>
    <dgm:cxn modelId="{EAD1D012-46F2-46A0-91D5-7D64E8198692}" type="presParOf" srcId="{1F463039-4792-4CE4-9B92-13F638CF55DF}" destId="{0DA39CAC-2425-46D4-87F3-77E0AC0EAC3F}" srcOrd="8" destOrd="0" presId="urn:microsoft.com/office/officeart/2005/8/layout/chevron1"/>
    <dgm:cxn modelId="{44F13C16-8021-4DF1-91F8-C81F005A682B}" type="presParOf" srcId="{1F463039-4792-4CE4-9B92-13F638CF55DF}" destId="{0191D24B-B811-4C55-B987-424971A5E7FF}" srcOrd="9" destOrd="0" presId="urn:microsoft.com/office/officeart/2005/8/layout/chevron1"/>
    <dgm:cxn modelId="{FB966135-0339-4602-9E0E-4BDB2EF72A60}" type="presParOf" srcId="{1F463039-4792-4CE4-9B92-13F638CF55DF}" destId="{155B6FA7-2795-43AE-94A7-0DA00D9222BF}" srcOrd="10" destOrd="0" presId="urn:microsoft.com/office/officeart/2005/8/layout/chevron1"/>
    <dgm:cxn modelId="{902CAA61-3709-46B7-8180-0E0AA1D38C41}" type="presParOf" srcId="{1F463039-4792-4CE4-9B92-13F638CF55DF}" destId="{E669637C-AEC6-4F6D-9F95-94C5A385FC23}" srcOrd="11" destOrd="0" presId="urn:microsoft.com/office/officeart/2005/8/layout/chevron1"/>
    <dgm:cxn modelId="{874E45B7-02F2-4BC0-9197-53298548197B}" type="presParOf" srcId="{1F463039-4792-4CE4-9B92-13F638CF55DF}" destId="{50672C4B-D899-4B5C-B9A9-F4CE6B37117C}" srcOrd="12" destOrd="0" presId="urn:microsoft.com/office/officeart/2005/8/layout/chevron1"/>
    <dgm:cxn modelId="{1A58B7E1-4E4F-4490-81C3-B51CAA6BB11C}" type="presParOf" srcId="{1F463039-4792-4CE4-9B92-13F638CF55DF}" destId="{B8B9C71D-B038-4E22-A2B6-0D3B5A142D55}" srcOrd="13" destOrd="0" presId="urn:microsoft.com/office/officeart/2005/8/layout/chevron1"/>
    <dgm:cxn modelId="{2A3C8073-BAEC-4149-898D-716DAECA6052}" type="presParOf" srcId="{1F463039-4792-4CE4-9B92-13F638CF55DF}" destId="{33D57D0E-B901-4633-857A-FE1F941631F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D14C3-4070-4FCD-B1B7-FF07B8EFDD63}">
      <dsp:nvSpPr>
        <dsp:cNvPr id="0" name=""/>
        <dsp:cNvSpPr/>
      </dsp:nvSpPr>
      <dsp:spPr>
        <a:xfrm>
          <a:off x="1905" y="12685"/>
          <a:ext cx="1857374" cy="60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Calibri" panose="020F0502020204030204" pitchFamily="34" charset="0"/>
              <a:ea typeface="+mn-ea"/>
              <a:cs typeface="+mn-cs"/>
            </a:rPr>
            <a:t>Year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Calibri" panose="020F0502020204030204" pitchFamily="34" charset="0"/>
              <a:ea typeface="+mn-ea"/>
              <a:cs typeface="+mn-cs"/>
            </a:rPr>
            <a:t>Fall</a:t>
          </a:r>
          <a:endParaRPr lang="en-US" sz="1400" b="1" kern="1200" dirty="0">
            <a:latin typeface="Calibri" panose="020F0502020204030204" pitchFamily="34" charset="0"/>
            <a:ea typeface="+mn-ea"/>
            <a:cs typeface="+mn-cs"/>
          </a:endParaRPr>
        </a:p>
      </dsp:txBody>
      <dsp:txXfrm>
        <a:off x="1905" y="12685"/>
        <a:ext cx="1857374" cy="604800"/>
      </dsp:txXfrm>
    </dsp:sp>
    <dsp:sp modelId="{08331D79-FEB6-4D5C-B1AC-5D71927DDEEB}">
      <dsp:nvSpPr>
        <dsp:cNvPr id="0" name=""/>
        <dsp:cNvSpPr/>
      </dsp:nvSpPr>
      <dsp:spPr>
        <a:xfrm>
          <a:off x="1905" y="617485"/>
          <a:ext cx="1857374" cy="252196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English</a:t>
          </a:r>
          <a:endParaRPr lang="en-US" sz="1600" kern="1200" dirty="0">
            <a:solidFill>
              <a:srgbClr val="00206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Math</a:t>
          </a:r>
          <a:endParaRPr lang="en-US" sz="16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College 1</a:t>
          </a:r>
          <a:endParaRPr lang="en-US" sz="16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Speech 1 or GE</a:t>
          </a:r>
          <a:endParaRPr lang="en-US" sz="16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905" y="617485"/>
        <a:ext cx="1857374" cy="2521968"/>
      </dsp:txXfrm>
    </dsp:sp>
    <dsp:sp modelId="{7AE58A77-30AC-49A4-B036-DCEEC6F48934}">
      <dsp:nvSpPr>
        <dsp:cNvPr id="0" name=""/>
        <dsp:cNvSpPr/>
      </dsp:nvSpPr>
      <dsp:spPr>
        <a:xfrm>
          <a:off x="2119312" y="12685"/>
          <a:ext cx="1857374" cy="60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Calibri" panose="020F0502020204030204" pitchFamily="34" charset="0"/>
              <a:ea typeface="+mn-ea"/>
              <a:cs typeface="+mn-cs"/>
            </a:rPr>
            <a:t>Year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Calibri" panose="020F0502020204030204" pitchFamily="34" charset="0"/>
              <a:ea typeface="+mn-ea"/>
              <a:cs typeface="+mn-cs"/>
            </a:rPr>
            <a:t>Spring</a:t>
          </a:r>
          <a:endParaRPr lang="en-US" sz="1400" b="1" kern="1200" dirty="0">
            <a:latin typeface="Calibri" panose="020F0502020204030204" pitchFamily="34" charset="0"/>
            <a:ea typeface="+mn-ea"/>
            <a:cs typeface="+mn-cs"/>
          </a:endParaRPr>
        </a:p>
      </dsp:txBody>
      <dsp:txXfrm>
        <a:off x="2119312" y="12685"/>
        <a:ext cx="1857374" cy="604800"/>
      </dsp:txXfrm>
    </dsp:sp>
    <dsp:sp modelId="{8C1ECDB6-789E-40A7-B300-AB182920265C}">
      <dsp:nvSpPr>
        <dsp:cNvPr id="0" name=""/>
        <dsp:cNvSpPr/>
      </dsp:nvSpPr>
      <dsp:spPr>
        <a:xfrm>
          <a:off x="2119312" y="617485"/>
          <a:ext cx="1857374" cy="252196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00206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English</a:t>
          </a:r>
          <a:endParaRPr lang="en-US" sz="1600" kern="1200" dirty="0">
            <a:solidFill>
              <a:srgbClr val="00206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Math</a:t>
          </a:r>
          <a:endParaRPr lang="en-US" sz="16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GE or Speech 1</a:t>
          </a:r>
          <a:endParaRPr lang="en-US" sz="16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GE</a:t>
          </a:r>
          <a:endParaRPr lang="en-US" sz="16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119312" y="617485"/>
        <a:ext cx="1857374" cy="2521968"/>
      </dsp:txXfrm>
    </dsp:sp>
    <dsp:sp modelId="{875A6E7F-0218-43F6-B4F9-7D76DD50FFD4}">
      <dsp:nvSpPr>
        <dsp:cNvPr id="0" name=""/>
        <dsp:cNvSpPr/>
      </dsp:nvSpPr>
      <dsp:spPr>
        <a:xfrm>
          <a:off x="4236719" y="12685"/>
          <a:ext cx="1857374" cy="60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Calibri" panose="020F0502020204030204" pitchFamily="34" charset="0"/>
              <a:ea typeface="+mn-ea"/>
              <a:cs typeface="+mn-cs"/>
            </a:rPr>
            <a:t>Year 2</a:t>
          </a:r>
          <a:endParaRPr lang="en-US" sz="1600" b="1" kern="1200" dirty="0">
            <a:latin typeface="Calibri" panose="020F0502020204030204" pitchFamily="34" charset="0"/>
            <a:ea typeface="+mn-ea"/>
            <a:cs typeface="+mn-cs"/>
          </a:endParaRPr>
        </a:p>
      </dsp:txBody>
      <dsp:txXfrm>
        <a:off x="4236719" y="12685"/>
        <a:ext cx="1857374" cy="604800"/>
      </dsp:txXfrm>
    </dsp:sp>
    <dsp:sp modelId="{0EFD066A-D78C-4D8E-AC8D-BF042CC0B8AE}">
      <dsp:nvSpPr>
        <dsp:cNvPr id="0" name=""/>
        <dsp:cNvSpPr/>
      </dsp:nvSpPr>
      <dsp:spPr>
        <a:xfrm>
          <a:off x="4236719" y="617485"/>
          <a:ext cx="1857374" cy="252196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002060"/>
            </a:solidFill>
            <a:latin typeface="Rockwel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Required hybrid  course with support</a:t>
          </a:r>
          <a:endParaRPr lang="en-US" sz="1400" kern="1200" dirty="0">
            <a:solidFill>
              <a:srgbClr val="002060"/>
            </a:solidFill>
            <a:latin typeface="Rockwel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Coaching, counseling, &amp; </a:t>
          </a:r>
          <a:r>
            <a:rPr lang="en-US" sz="1400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ePortfolio</a:t>
          </a:r>
          <a:r>
            <a:rPr lang="en-US" sz="14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  support</a:t>
          </a:r>
          <a:endParaRPr lang="en-US" sz="14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114300" marR="0" lvl="1" indent="-1143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Leadership</a:t>
          </a:r>
          <a:endParaRPr lang="en-US" sz="14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342900" marR="0" lvl="2" indent="-1143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Peer tutoring</a:t>
          </a:r>
          <a:endParaRPr lang="en-US" sz="14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342900" marR="0" lvl="2" indent="-1143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Peer mentoring</a:t>
          </a:r>
          <a:endParaRPr lang="en-US" sz="14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342900" marR="0" lvl="2" indent="-1143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Service learning</a:t>
          </a:r>
          <a:endParaRPr lang="en-US" sz="14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4236719" y="617485"/>
        <a:ext cx="1857374" cy="2521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B4BE1-6CDC-4C42-BE81-729793C8675D}">
      <dsp:nvSpPr>
        <dsp:cNvPr id="0" name=""/>
        <dsp:cNvSpPr/>
      </dsp:nvSpPr>
      <dsp:spPr>
        <a:xfrm>
          <a:off x="673" y="176462"/>
          <a:ext cx="1079837" cy="43193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In-District HSs</a:t>
          </a:r>
        </a:p>
      </dsp:txBody>
      <dsp:txXfrm>
        <a:off x="216640" y="176462"/>
        <a:ext cx="647903" cy="431934"/>
      </dsp:txXfrm>
    </dsp:sp>
    <dsp:sp modelId="{212D94DD-8CAC-4B81-9EB1-9D6BCE1E882D}">
      <dsp:nvSpPr>
        <dsp:cNvPr id="0" name=""/>
        <dsp:cNvSpPr/>
      </dsp:nvSpPr>
      <dsp:spPr>
        <a:xfrm>
          <a:off x="972527" y="176462"/>
          <a:ext cx="1079837" cy="43193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Out of District HSs</a:t>
          </a:r>
        </a:p>
      </dsp:txBody>
      <dsp:txXfrm>
        <a:off x="1188494" y="176462"/>
        <a:ext cx="647903" cy="431934"/>
      </dsp:txXfrm>
    </dsp:sp>
    <dsp:sp modelId="{FB9AE7E1-A3CD-4FCB-BB3C-DF68D7BFE1E7}">
      <dsp:nvSpPr>
        <dsp:cNvPr id="0" name=""/>
        <dsp:cNvSpPr/>
      </dsp:nvSpPr>
      <dsp:spPr>
        <a:xfrm>
          <a:off x="1944380" y="176462"/>
          <a:ext cx="1079837" cy="431934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PCC: All HSs</a:t>
          </a:r>
        </a:p>
      </dsp:txBody>
      <dsp:txXfrm>
        <a:off x="2160347" y="176462"/>
        <a:ext cx="647903" cy="431934"/>
      </dsp:txXfrm>
    </dsp:sp>
    <dsp:sp modelId="{F07D1C91-61C8-4C4A-B0FB-93BDA4B565E7}">
      <dsp:nvSpPr>
        <dsp:cNvPr id="0" name=""/>
        <dsp:cNvSpPr/>
      </dsp:nvSpPr>
      <dsp:spPr>
        <a:xfrm>
          <a:off x="2916234" y="176462"/>
          <a:ext cx="1079837" cy="431934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PCC</a:t>
          </a:r>
        </a:p>
      </dsp:txBody>
      <dsp:txXfrm>
        <a:off x="3132201" y="176462"/>
        <a:ext cx="647903" cy="431934"/>
      </dsp:txXfrm>
    </dsp:sp>
    <dsp:sp modelId="{0DA39CAC-2425-46D4-87F3-77E0AC0EAC3F}">
      <dsp:nvSpPr>
        <dsp:cNvPr id="0" name=""/>
        <dsp:cNvSpPr/>
      </dsp:nvSpPr>
      <dsp:spPr>
        <a:xfrm>
          <a:off x="3888088" y="176462"/>
          <a:ext cx="1079837" cy="431934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PCC</a:t>
          </a:r>
        </a:p>
      </dsp:txBody>
      <dsp:txXfrm>
        <a:off x="4104055" y="176462"/>
        <a:ext cx="647903" cy="431934"/>
      </dsp:txXfrm>
    </dsp:sp>
    <dsp:sp modelId="{155B6FA7-2795-43AE-94A7-0DA00D9222BF}">
      <dsp:nvSpPr>
        <dsp:cNvPr id="0" name=""/>
        <dsp:cNvSpPr/>
      </dsp:nvSpPr>
      <dsp:spPr>
        <a:xfrm>
          <a:off x="4859941" y="176462"/>
          <a:ext cx="1079837" cy="431934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PCC</a:t>
          </a:r>
        </a:p>
      </dsp:txBody>
      <dsp:txXfrm>
        <a:off x="5075908" y="176462"/>
        <a:ext cx="647903" cy="431934"/>
      </dsp:txXfrm>
    </dsp:sp>
    <dsp:sp modelId="{50672C4B-D899-4B5C-B9A9-F4CE6B37117C}">
      <dsp:nvSpPr>
        <dsp:cNvPr id="0" name=""/>
        <dsp:cNvSpPr/>
      </dsp:nvSpPr>
      <dsp:spPr>
        <a:xfrm>
          <a:off x="5831795" y="176462"/>
          <a:ext cx="1079837" cy="431934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PCC</a:t>
          </a:r>
        </a:p>
      </dsp:txBody>
      <dsp:txXfrm>
        <a:off x="6047762" y="176462"/>
        <a:ext cx="647903" cy="431934"/>
      </dsp:txXfrm>
    </dsp:sp>
    <dsp:sp modelId="{33D57D0E-B901-4633-857A-FE1F941631F0}">
      <dsp:nvSpPr>
        <dsp:cNvPr id="0" name=""/>
        <dsp:cNvSpPr/>
      </dsp:nvSpPr>
      <dsp:spPr>
        <a:xfrm>
          <a:off x="6803648" y="176462"/>
          <a:ext cx="1079837" cy="43193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CSULA</a:t>
          </a:r>
        </a:p>
      </dsp:txBody>
      <dsp:txXfrm>
        <a:off x="7019615" y="176462"/>
        <a:ext cx="647903" cy="431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24B9A3A-C9DA-4DF1-A58F-BD635BBBCF56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7688B6C-850C-4B6F-B82A-414BAB14F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5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8B6C-850C-4B6F-B82A-414BAB14F6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6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8B6C-850C-4B6F-B82A-414BAB14F6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11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063F-5BEF-164E-B274-73A60F80800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4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also talk about what APL</a:t>
            </a:r>
            <a:r>
              <a:rPr lang="en-US" baseline="0" dirty="0" smtClean="0"/>
              <a:t> is doing as well for professional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291C1-9A85-41B5-9B6E-4E5461981DC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5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8B6C-850C-4B6F-B82A-414BAB14F6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8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8B6C-850C-4B6F-B82A-414BAB14F6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AA7-4D67-448F-BDAD-C08AD8AF30D4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9CD7-D1B7-45C6-921E-44900ECD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AA7-4D67-448F-BDAD-C08AD8AF30D4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9CD7-D1B7-45C6-921E-44900ECD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AA7-4D67-448F-BDAD-C08AD8AF30D4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9CD7-D1B7-45C6-921E-44900ECD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24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3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7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59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80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57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82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AA7-4D67-448F-BDAD-C08AD8AF30D4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9CD7-D1B7-45C6-921E-44900ECD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0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07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48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2404A-9543-479C-A229-84BF05B886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9776-B54D-4444-9236-8E9CFC6A94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39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5089A-42C7-4786-B863-AE4439B6B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019B-08C1-49E0-9865-6F736FB3EE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10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A96E-EF48-4672-9E4C-F243B1B020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C9AF-A999-4BD2-92CD-2F31D77DCC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8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047E-EC79-4BF8-8D97-8DCD4CC068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207A-6E2D-4AFD-A1B3-9001A84661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FEE9-6E97-4A6F-80FF-CA73D36745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A7CC-8BE0-4FC5-B3D4-9D326EBBF2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70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E4471-FE0B-4381-8039-2726C94130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4EB0-95FE-47C0-BAE3-855A3C2032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19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60CB-8B5A-477F-B56D-34A0863CC2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C68D-F09F-417F-B19F-0E120B7A62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1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AA7-4D67-448F-BDAD-C08AD8AF30D4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9CD7-D1B7-45C6-921E-44900ECD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92F1-4969-4A5A-8DFE-B543B46AED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B911-45AC-4613-8B56-8996BB2DBD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9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5B27-DE6A-4211-B29B-A3096110D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A81D-BDD3-4A4C-A668-A27F240E08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74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6357A-8986-49EE-8E2D-24ACF357AC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7FF9-509B-42BC-8966-67F35502A1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84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1F77-B373-44B4-ADE9-4CBCDF4100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31A9-5506-4D14-914B-2D69F46E82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89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74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38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45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56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686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7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AA7-4D67-448F-BDAD-C08AD8AF30D4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9CD7-D1B7-45C6-921E-44900ECD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36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69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3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55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91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54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97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23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6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81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AA7-4D67-448F-BDAD-C08AD8AF30D4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9CD7-D1B7-45C6-921E-44900ECD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86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45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75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71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3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AA7-4D67-448F-BDAD-C08AD8AF30D4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9CD7-D1B7-45C6-921E-44900ECD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AA7-4D67-448F-BDAD-C08AD8AF30D4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9CD7-D1B7-45C6-921E-44900ECD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AA7-4D67-448F-BDAD-C08AD8AF30D4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9CD7-D1B7-45C6-921E-44900ECD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AA7-4D67-448F-BDAD-C08AD8AF30D4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9CD7-D1B7-45C6-921E-44900ECD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7AA7-4D67-448F-BDAD-C08AD8AF30D4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9CD7-D1B7-45C6-921E-44900ECD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A2C0C0-05A8-4EA8-9B8C-5F15D316DA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6E9807-EDE6-44DC-876C-42EF3A0422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9E45BED-C445-4DC6-ABC4-D1B7CBCA07D0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1/6/2015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2E69878-B1A4-4220-BB87-1D4E99EECED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8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ccproject90.org/test-pathway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2700"/>
            <a:ext cx="9144000" cy="1460500"/>
          </a:xfrm>
          <a:prstGeom prst="rect">
            <a:avLst/>
          </a:prstGeom>
          <a:solidFill>
            <a:srgbClr val="AC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65100"/>
            <a:ext cx="7772400" cy="16891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Pasadena City College’s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First Year Pathway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715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OCTOBER 10, 2014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bmklein\Dropbox (First Year Pathways)\Math Jam 2014 photos\Math Jam Group2014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257800" cy="372564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FYP 2012 Cohort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5875020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Office of Institutional Effectiveness, 2014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843" y="6216134"/>
            <a:ext cx="2266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FYP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n=764,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non-FYP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n=4,396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296218"/>
              </p:ext>
            </p:extLst>
          </p:nvPr>
        </p:nvGraphicFramePr>
        <p:xfrm>
          <a:off x="762000" y="685800"/>
          <a:ext cx="754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144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FYP 2012 Cohort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5875020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Office of Institutional Effectiveness, 2014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843" y="6216134"/>
            <a:ext cx="2266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FYP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n=764,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non-FYP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n=4,396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05780303"/>
              </p:ext>
            </p:extLst>
          </p:nvPr>
        </p:nvGraphicFramePr>
        <p:xfrm>
          <a:off x="777178" y="685800"/>
          <a:ext cx="7493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94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FYP 2012 Cohort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5875020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Office of Institutional Effectiveness, 2014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843" y="6216134"/>
            <a:ext cx="2266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FYP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n=764,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non-FYP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n=4,396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92987704"/>
              </p:ext>
            </p:extLst>
          </p:nvPr>
        </p:nvGraphicFramePr>
        <p:xfrm>
          <a:off x="796843" y="685800"/>
          <a:ext cx="7508957" cy="45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96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" y="1695451"/>
            <a:ext cx="9041310" cy="3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4948869"/>
              </p:ext>
            </p:extLst>
          </p:nvPr>
        </p:nvGraphicFramePr>
        <p:xfrm>
          <a:off x="742950" y="845820"/>
          <a:ext cx="7884160" cy="784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1238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smtClean="0">
                <a:solidFill>
                  <a:srgbClr val="FFFFFF"/>
                </a:solidFill>
                <a:latin typeface="Calibri" pitchFamily="34" charset="0"/>
              </a:rPr>
              <a:t>PCC</a:t>
            </a: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110" y="5589270"/>
            <a:ext cx="723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Partnership for College Success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91540" y="1695451"/>
            <a:ext cx="0" cy="2933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96300" y="1695451"/>
            <a:ext cx="0" cy="2933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Focus Group Findings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876800"/>
            <a:ext cx="4038600" cy="1066800"/>
          </a:xfrm>
        </p:spPr>
        <p:txBody>
          <a:bodyPr/>
          <a:lstStyle/>
          <a:p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Pathways Focus Groups, 2013-14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# of groups: 27, # of students: 131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55787"/>
              </p:ext>
            </p:extLst>
          </p:nvPr>
        </p:nvGraphicFramePr>
        <p:xfrm>
          <a:off x="1447800" y="990600"/>
          <a:ext cx="65532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450"/>
                <a:gridCol w="40957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Pathways Awareness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hs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outreach, PCC orientation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Priority Registration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#1 motivation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Meeting People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Best part of Jam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College 1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Most helpful component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--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time management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Time Management &amp; academic planning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What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students want and need most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Math placement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Unprepared for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test, placed low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Resource centers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Awesome!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Pathways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staff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Welcoming, accessible, helpful, esp. coaches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h Jam Fac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9" y="53340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7317" y="6183868"/>
            <a:ext cx="5169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http://pccproject90.org/test-pathway/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143288"/>
              </p:ext>
            </p:extLst>
          </p:nvPr>
        </p:nvGraphicFramePr>
        <p:xfrm>
          <a:off x="1676400" y="1600200"/>
          <a:ext cx="579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A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FYP Growth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35616388"/>
              </p:ext>
            </p:extLst>
          </p:nvPr>
        </p:nvGraphicFramePr>
        <p:xfrm>
          <a:off x="1524000" y="1154104"/>
          <a:ext cx="6096000" cy="315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69151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XL: First and Second Year Pathways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2206" y="4329108"/>
            <a:ext cx="3939540" cy="369332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Career Quest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2570" y="4846317"/>
            <a:ext cx="3950970" cy="646331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Declared major</a:t>
            </a:r>
          </a:p>
          <a:p>
            <a:pPr algn="r"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Two-year </a:t>
            </a:r>
            <a:r>
              <a:rPr lang="en-US" b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ed</a:t>
            </a:r>
            <a:r>
              <a:rPr lang="en-US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586408"/>
            <a:ext cx="6096000" cy="369332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ePortfolio</a:t>
            </a:r>
            <a:endParaRPr lang="en-US" b="1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68930" y="4536634"/>
            <a:ext cx="2594610" cy="0"/>
          </a:xfrm>
          <a:prstGeom prst="straightConnector1">
            <a:avLst/>
          </a:prstGeom>
          <a:noFill/>
          <a:ln w="25400" cap="flat" cmpd="sng" algn="ctr">
            <a:solidFill>
              <a:srgbClr val="AE241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Arrow Connector 7"/>
          <p:cNvCxnSpPr/>
          <p:nvPr/>
        </p:nvCxnSpPr>
        <p:spPr>
          <a:xfrm>
            <a:off x="1532206" y="5142965"/>
            <a:ext cx="2217420" cy="0"/>
          </a:xfrm>
          <a:prstGeom prst="straightConnector1">
            <a:avLst/>
          </a:prstGeom>
          <a:noFill/>
          <a:ln w="25400" cap="flat" cmpd="sng" algn="ctr">
            <a:solidFill>
              <a:srgbClr val="AE241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Straight Arrow Connector 8"/>
          <p:cNvCxnSpPr/>
          <p:nvPr/>
        </p:nvCxnSpPr>
        <p:spPr>
          <a:xfrm>
            <a:off x="2617470" y="5798578"/>
            <a:ext cx="5002530" cy="0"/>
          </a:xfrm>
          <a:prstGeom prst="straightConnector1">
            <a:avLst/>
          </a:prstGeom>
          <a:noFill/>
          <a:ln w="25400" cap="flat" cmpd="sng" algn="ctr">
            <a:solidFill>
              <a:srgbClr val="AE241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417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72063"/>
              </p:ext>
            </p:extLst>
          </p:nvPr>
        </p:nvGraphicFramePr>
        <p:xfrm>
          <a:off x="152400" y="533400"/>
          <a:ext cx="2667000" cy="516518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667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EMP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54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Student Success, Equity, and Access</a:t>
                      </a:r>
                      <a:endParaRPr lang="en-US" sz="1600" dirty="0" smtClean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169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Professional Development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13716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Pathways</a:t>
                      </a:r>
                      <a:endParaRPr lang="en-US" sz="16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9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Student Support Services</a:t>
                      </a:r>
                    </a:p>
                  </a:txBody>
                  <a:tcPr anchor="ctr"/>
                </a:tc>
              </a:tr>
              <a:tr h="60901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Enrollment Management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09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Student Success, Equity, and Access</a:t>
                      </a:r>
                    </a:p>
                    <a:p>
                      <a:pPr algn="l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98563"/>
              </p:ext>
            </p:extLst>
          </p:nvPr>
        </p:nvGraphicFramePr>
        <p:xfrm>
          <a:off x="3124200" y="533400"/>
          <a:ext cx="2667000" cy="517668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667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SSTFR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u="none" kern="1200" dirty="0" smtClean="0">
                          <a:effectLst/>
                          <a:latin typeface="Calibri" panose="020F0502020204030204" pitchFamily="34" charset="0"/>
                        </a:rPr>
                        <a:t>Increase College and   Career Readiness </a:t>
                      </a:r>
                      <a:endParaRPr lang="en-US" sz="1400" i="0" u="none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u="none" kern="1200" dirty="0" smtClean="0">
                          <a:effectLst/>
                          <a:latin typeface="Calibri" panose="020F0502020204030204" pitchFamily="34" charset="0"/>
                        </a:rPr>
                        <a:t>Revitalize and Re-Envision Professional Development </a:t>
                      </a:r>
                      <a:endParaRPr lang="en-US" sz="1600" i="0" u="none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kern="1200" dirty="0" smtClean="0">
                          <a:effectLst/>
                          <a:latin typeface="Calibri" panose="020F0502020204030204" pitchFamily="34" charset="0"/>
                        </a:rPr>
                        <a:t>Incentivize Successful Student Behaviors</a:t>
                      </a:r>
                      <a:endParaRPr lang="en-US" sz="1400" i="0" u="non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3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kern="1200" dirty="0" smtClean="0">
                          <a:effectLst/>
                          <a:latin typeface="Calibri" panose="020F0502020204030204" pitchFamily="34" charset="0"/>
                        </a:rPr>
                        <a:t>Strengthen Support for Entering Students </a:t>
                      </a:r>
                      <a:endParaRPr lang="en-US" sz="1600" i="0" u="non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4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kern="1200" dirty="0" smtClean="0">
                          <a:effectLst/>
                          <a:latin typeface="Calibri" panose="020F0502020204030204" pitchFamily="34" charset="0"/>
                        </a:rPr>
                        <a:t>Align Course Offerings to Meet Student Needs</a:t>
                      </a:r>
                      <a:endParaRPr lang="en-US" sz="1600" i="0" u="none" dirty="0" smtClean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5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kern="1200" dirty="0" smtClean="0">
                          <a:effectLst/>
                          <a:latin typeface="Calibri" panose="020F0502020204030204" pitchFamily="34" charset="0"/>
                        </a:rPr>
                        <a:t>Improve the Education of Basic Skills Students </a:t>
                      </a:r>
                      <a:endParaRPr lang="en-US" sz="1600" i="0" u="non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80685"/>
              </p:ext>
            </p:extLst>
          </p:nvPr>
        </p:nvGraphicFramePr>
        <p:xfrm>
          <a:off x="6172200" y="549131"/>
          <a:ext cx="2667000" cy="516586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667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FYP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Outreach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, Career Ladders, Summer Jams,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College 1</a:t>
                      </a:r>
                      <a:endParaRPr lang="en-US" sz="1600" dirty="0" smtClean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College 1 Professional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Learning Institute </a:t>
                      </a:r>
                      <a:endParaRPr lang="en-US" sz="16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9672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XL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Athletes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International Students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Career Tech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Ujima</a:t>
                      </a:r>
                      <a:endParaRPr lang="en-US" sz="1600" b="0" dirty="0" smtClean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Coaching, Tutoring, Summer Jams</a:t>
                      </a:r>
                      <a:endParaRPr lang="en-US" sz="1600" b="0" dirty="0" smtClean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Guaranteed Math/English, GE</a:t>
                      </a:r>
                      <a:endParaRPr lang="en-US" sz="1600" dirty="0" smtClean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4626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STACC (English Composition), SLAM (Non-STEM Math)</a:t>
                      </a:r>
                      <a:endParaRPr lang="en-US" sz="1600" dirty="0" smtClean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triped Right Arrow 2"/>
          <p:cNvSpPr/>
          <p:nvPr/>
        </p:nvSpPr>
        <p:spPr>
          <a:xfrm>
            <a:off x="2819400" y="1000506"/>
            <a:ext cx="30480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2819400" y="1752600"/>
            <a:ext cx="30480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2819400" y="2743200"/>
            <a:ext cx="30480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2819400" y="3733800"/>
            <a:ext cx="30480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2819400" y="4343400"/>
            <a:ext cx="30480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2819400" y="5105400"/>
            <a:ext cx="30480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Equal 3"/>
          <p:cNvSpPr/>
          <p:nvPr/>
        </p:nvSpPr>
        <p:spPr>
          <a:xfrm>
            <a:off x="5791200" y="1036320"/>
            <a:ext cx="3810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5791200" y="1752600"/>
            <a:ext cx="3810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5791200" y="2743200"/>
            <a:ext cx="3810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5791200" y="3733800"/>
            <a:ext cx="3810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5791200" y="4370832"/>
            <a:ext cx="3810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5791200" y="5105400"/>
            <a:ext cx="3810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67600" cy="1600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How -- High Impact Practices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941070"/>
            <a:ext cx="3657600" cy="4853940"/>
          </a:xfrm>
        </p:spPr>
        <p:txBody>
          <a:bodyPr>
            <a:normAutofit fontScale="40000" lnSpcReduction="20000"/>
          </a:bodyPr>
          <a:lstStyle/>
          <a:p>
            <a:pPr marL="911225" indent="-514350">
              <a:spcBef>
                <a:spcPts val="0"/>
              </a:spcBef>
              <a:spcAft>
                <a:spcPts val="2500"/>
              </a:spcAft>
              <a:buFont typeface="+mj-lt"/>
              <a:buAutoNum type="arabicPeriod"/>
            </a:pPr>
            <a:r>
              <a:rPr lang="en-US" sz="5000" b="1" dirty="0">
                <a:solidFill>
                  <a:srgbClr val="A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First </a:t>
            </a:r>
            <a:r>
              <a:rPr lang="en-US" sz="5000" b="1" dirty="0" smtClean="0">
                <a:solidFill>
                  <a:srgbClr val="A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Year Seminars </a:t>
            </a:r>
            <a:r>
              <a:rPr lang="en-US" sz="5000" b="1" dirty="0">
                <a:solidFill>
                  <a:srgbClr val="A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Experiences</a:t>
            </a:r>
          </a:p>
          <a:p>
            <a:pPr marL="911225" indent="-514350">
              <a:spcBef>
                <a:spcPts val="0"/>
              </a:spcBef>
              <a:spcAft>
                <a:spcPts val="2500"/>
              </a:spcAft>
              <a:buFont typeface="+mj-lt"/>
              <a:buAutoNum type="arabicPeriod"/>
            </a:pPr>
            <a:r>
              <a:rPr lang="en-US" sz="5000" b="1" dirty="0">
                <a:solidFill>
                  <a:srgbClr val="A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Common Intellectual Experiences</a:t>
            </a:r>
          </a:p>
          <a:p>
            <a:pPr marL="911225" indent="-514350">
              <a:spcBef>
                <a:spcPts val="0"/>
              </a:spcBef>
              <a:spcAft>
                <a:spcPts val="2500"/>
              </a:spcAft>
              <a:buFont typeface="+mj-lt"/>
              <a:buAutoNum type="arabicPeriod"/>
            </a:pPr>
            <a:r>
              <a:rPr lang="en-US" sz="50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Learning Communities</a:t>
            </a:r>
          </a:p>
          <a:p>
            <a:pPr marL="911225" indent="-514350">
              <a:spcBef>
                <a:spcPts val="0"/>
              </a:spcBef>
              <a:spcAft>
                <a:spcPts val="2500"/>
              </a:spcAft>
              <a:buFont typeface="+mj-lt"/>
              <a:buAutoNum type="arabicPeriod"/>
            </a:pPr>
            <a:r>
              <a:rPr lang="en-US" sz="5000" b="1" dirty="0">
                <a:solidFill>
                  <a:srgbClr val="A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Writing-Intensive Courses</a:t>
            </a:r>
          </a:p>
          <a:p>
            <a:pPr marL="911225" indent="-514350">
              <a:spcBef>
                <a:spcPts val="0"/>
              </a:spcBef>
              <a:spcAft>
                <a:spcPts val="2500"/>
              </a:spcAft>
              <a:buFont typeface="+mj-lt"/>
              <a:buAutoNum type="arabicPeriod"/>
            </a:pPr>
            <a:r>
              <a:rPr lang="en-US" sz="5000" b="1" dirty="0">
                <a:solidFill>
                  <a:srgbClr val="A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Collaborative Assignments and Projects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25290" y="1055370"/>
            <a:ext cx="3657600" cy="4579619"/>
          </a:xfrm>
        </p:spPr>
        <p:txBody>
          <a:bodyPr>
            <a:normAutofit fontScale="40000" lnSpcReduction="20000"/>
          </a:bodyPr>
          <a:lstStyle/>
          <a:p>
            <a:pPr marL="973138" indent="-576263">
              <a:spcBef>
                <a:spcPts val="0"/>
              </a:spcBef>
              <a:spcAft>
                <a:spcPts val="2500"/>
              </a:spcAft>
              <a:buFont typeface="+mj-lt"/>
              <a:buAutoNum type="arabicPeriod" startAt="6"/>
            </a:pPr>
            <a:r>
              <a:rPr lang="en-US" sz="5100" b="1" dirty="0">
                <a:solidFill>
                  <a:srgbClr val="A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Undergraduate Research</a:t>
            </a:r>
          </a:p>
          <a:p>
            <a:pPr marL="973138" indent="-576263">
              <a:spcBef>
                <a:spcPts val="0"/>
              </a:spcBef>
              <a:spcAft>
                <a:spcPts val="2500"/>
              </a:spcAft>
              <a:buFont typeface="+mj-lt"/>
              <a:buAutoNum type="arabicPeriod" startAt="6"/>
            </a:pPr>
            <a:r>
              <a:rPr lang="en-US" sz="51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Diversity/Global Learning</a:t>
            </a:r>
          </a:p>
          <a:p>
            <a:pPr marL="973138" indent="-576263">
              <a:spcBef>
                <a:spcPts val="0"/>
              </a:spcBef>
              <a:spcAft>
                <a:spcPts val="2500"/>
              </a:spcAft>
              <a:buFont typeface="+mj-lt"/>
              <a:buAutoNum type="arabicPeriod" startAt="6"/>
            </a:pPr>
            <a:r>
              <a:rPr lang="en-US" sz="51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Service Learning, Community-Based Learning</a:t>
            </a:r>
          </a:p>
          <a:p>
            <a:pPr marL="973138" indent="-576263">
              <a:spcBef>
                <a:spcPts val="0"/>
              </a:spcBef>
              <a:spcAft>
                <a:spcPts val="2500"/>
              </a:spcAft>
              <a:buFont typeface="+mj-lt"/>
              <a:buAutoNum type="arabicPeriod" startAt="6"/>
            </a:pPr>
            <a:r>
              <a:rPr lang="en-US" sz="51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Internships</a:t>
            </a:r>
          </a:p>
          <a:p>
            <a:pPr marL="973138" indent="-576263">
              <a:spcBef>
                <a:spcPts val="0"/>
              </a:spcBef>
              <a:spcAft>
                <a:spcPts val="2500"/>
              </a:spcAft>
              <a:buFont typeface="+mj-lt"/>
              <a:buAutoNum type="arabicPeriod" startAt="6"/>
            </a:pPr>
            <a:r>
              <a:rPr lang="en-US" sz="51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Capstone Courses and Projects</a:t>
            </a:r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63107" y="695961"/>
            <a:ext cx="7053313" cy="4396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7904" indent="-514350">
              <a:spcBef>
                <a:spcPts val="0"/>
              </a:spcBef>
              <a:spcAft>
                <a:spcPts val="2500"/>
              </a:spcAft>
              <a:buClr>
                <a:srgbClr val="726056"/>
              </a:buClr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1037" y="6297930"/>
            <a:ext cx="617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Association of American Colleges and Universities, 2014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FYP 2012 Cohort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5875020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Office of Institutional Effectiveness, 2014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843" y="6216134"/>
            <a:ext cx="2266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FYP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n=764,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non-FYP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n=4,396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7000452"/>
              </p:ext>
            </p:extLst>
          </p:nvPr>
        </p:nvGraphicFramePr>
        <p:xfrm>
          <a:off x="762000" y="609599"/>
          <a:ext cx="36576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7316530"/>
              </p:ext>
            </p:extLst>
          </p:nvPr>
        </p:nvGraphicFramePr>
        <p:xfrm>
          <a:off x="4648200" y="609600"/>
          <a:ext cx="37642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72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FYP 2012 Cohort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5875020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Office of Institutional Effectiveness, 2014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843" y="6216134"/>
            <a:ext cx="2266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FYP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n=764,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non-FYP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n=4,396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2713710"/>
              </p:ext>
            </p:extLst>
          </p:nvPr>
        </p:nvGraphicFramePr>
        <p:xfrm>
          <a:off x="762000" y="609599"/>
          <a:ext cx="36576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8382058"/>
              </p:ext>
            </p:extLst>
          </p:nvPr>
        </p:nvGraphicFramePr>
        <p:xfrm>
          <a:off x="4648200" y="609600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66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Propensity Score Matching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914400"/>
            <a:ext cx="7543800" cy="4343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Builds a comparison group that is as similar as possible to the cohort of interest (FYP)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Approximates random assignment (the “Gold” standard in experimental research)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Provides the ability to make stronger inferences of cause and effect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Allows us to determine if it is the treatment (FYP) or other characteristics of the FYP students that “cause” the outcomes of interest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FYP 2012 Cohort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5875020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Office of Institutional Effectiveness, 2014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843" y="6216134"/>
            <a:ext cx="2266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FYP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n=764,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non-FYP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n=4,396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45130427"/>
              </p:ext>
            </p:extLst>
          </p:nvPr>
        </p:nvGraphicFramePr>
        <p:xfrm>
          <a:off x="793955" y="762000"/>
          <a:ext cx="7493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3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567</Words>
  <Application>Microsoft Office PowerPoint</Application>
  <PresentationFormat>On-screen Show (4:3)</PresentationFormat>
  <Paragraphs>163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2_NewsPrint</vt:lpstr>
      <vt:lpstr>1_Office Theme</vt:lpstr>
      <vt:lpstr>NewsPrint</vt:lpstr>
      <vt:lpstr>3_NewsPrint</vt:lpstr>
      <vt:lpstr>Pasadena City College’s  First Year Pathway</vt:lpstr>
      <vt:lpstr>PowerPoint Presentation</vt:lpstr>
      <vt:lpstr>PowerPoint Presentation</vt:lpstr>
      <vt:lpstr>PowerPoint Presentation</vt:lpstr>
      <vt:lpstr>How -- High Impact Practices</vt:lpstr>
      <vt:lpstr>FYP 2012 Cohort</vt:lpstr>
      <vt:lpstr>FYP 2012 Cohort</vt:lpstr>
      <vt:lpstr>Propensity Score Matching</vt:lpstr>
      <vt:lpstr>FYP 2012 Cohort</vt:lpstr>
      <vt:lpstr>FYP 2012 Cohort</vt:lpstr>
      <vt:lpstr>FYP 2012 Cohort</vt:lpstr>
      <vt:lpstr>FYP 2012 Cohort</vt:lpstr>
      <vt:lpstr>PowerPoint Presentation</vt:lpstr>
      <vt:lpstr>Focus Group Findings</vt:lpstr>
      <vt:lpstr>PowerPoint Presentation</vt:lpstr>
    </vt:vector>
  </TitlesOfParts>
  <Company>Pasadena City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Students Right:  PCC’s Pathways</dc:title>
  <dc:creator>Computing Services</dc:creator>
  <cp:lastModifiedBy>Brock M. Klein</cp:lastModifiedBy>
  <cp:revision>224</cp:revision>
  <cp:lastPrinted>2014-09-02T16:12:45Z</cp:lastPrinted>
  <dcterms:created xsi:type="dcterms:W3CDTF">2012-07-30T20:16:57Z</dcterms:created>
  <dcterms:modified xsi:type="dcterms:W3CDTF">2015-01-06T21:24:16Z</dcterms:modified>
</cp:coreProperties>
</file>