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8" r:id="rId4"/>
  </p:sldMasterIdLst>
  <p:notesMasterIdLst>
    <p:notesMasterId r:id="rId62"/>
  </p:notesMasterIdLst>
  <p:sldIdLst>
    <p:sldId id="340" r:id="rId5"/>
    <p:sldId id="360" r:id="rId6"/>
    <p:sldId id="326" r:id="rId7"/>
    <p:sldId id="345" r:id="rId8"/>
    <p:sldId id="330" r:id="rId9"/>
    <p:sldId id="315" r:id="rId10"/>
    <p:sldId id="309" r:id="rId11"/>
    <p:sldId id="314" r:id="rId12"/>
    <p:sldId id="311" r:id="rId13"/>
    <p:sldId id="328" r:id="rId14"/>
    <p:sldId id="327" r:id="rId15"/>
    <p:sldId id="329" r:id="rId16"/>
    <p:sldId id="336" r:id="rId17"/>
    <p:sldId id="337" r:id="rId18"/>
    <p:sldId id="351" r:id="rId19"/>
    <p:sldId id="332" r:id="rId20"/>
    <p:sldId id="339" r:id="rId21"/>
    <p:sldId id="310" r:id="rId22"/>
    <p:sldId id="299" r:id="rId23"/>
    <p:sldId id="338" r:id="rId24"/>
    <p:sldId id="352" r:id="rId25"/>
    <p:sldId id="257" r:id="rId26"/>
    <p:sldId id="305" r:id="rId27"/>
    <p:sldId id="317" r:id="rId28"/>
    <p:sldId id="347" r:id="rId29"/>
    <p:sldId id="308" r:id="rId30"/>
    <p:sldId id="307" r:id="rId31"/>
    <p:sldId id="260" r:id="rId32"/>
    <p:sldId id="357" r:id="rId33"/>
    <p:sldId id="358" r:id="rId34"/>
    <p:sldId id="359" r:id="rId35"/>
    <p:sldId id="353" r:id="rId36"/>
    <p:sldId id="373" r:id="rId37"/>
    <p:sldId id="346" r:id="rId38"/>
    <p:sldId id="348" r:id="rId39"/>
    <p:sldId id="368" r:id="rId40"/>
    <p:sldId id="370" r:id="rId41"/>
    <p:sldId id="369" r:id="rId42"/>
    <p:sldId id="371" r:id="rId43"/>
    <p:sldId id="372" r:id="rId44"/>
    <p:sldId id="349" r:id="rId45"/>
    <p:sldId id="375" r:id="rId46"/>
    <p:sldId id="376" r:id="rId47"/>
    <p:sldId id="379" r:id="rId48"/>
    <p:sldId id="364" r:id="rId49"/>
    <p:sldId id="377" r:id="rId50"/>
    <p:sldId id="365" r:id="rId51"/>
    <p:sldId id="366" r:id="rId52"/>
    <p:sldId id="367" r:id="rId53"/>
    <p:sldId id="344" r:id="rId54"/>
    <p:sldId id="354" r:id="rId55"/>
    <p:sldId id="278" r:id="rId56"/>
    <p:sldId id="281" r:id="rId57"/>
    <p:sldId id="343" r:id="rId58"/>
    <p:sldId id="355" r:id="rId59"/>
    <p:sldId id="374" r:id="rId60"/>
    <p:sldId id="331" r:id="rId61"/>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0000"/>
    <a:srgbClr val="DF4C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9" autoAdjust="0"/>
    <p:restoredTop sz="86475" autoAdjust="0"/>
  </p:normalViewPr>
  <p:slideViewPr>
    <p:cSldViewPr>
      <p:cViewPr varScale="1">
        <p:scale>
          <a:sx n="75" d="100"/>
          <a:sy n="75" d="100"/>
        </p:scale>
        <p:origin x="-114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djtamashiro\Desktop\matching.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djtamashiro\Desktop\matching.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djtamashiro\Desktop\matching.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djtamashiro\Desktop\match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Sheet1!$D$1</c:f>
              <c:strCache>
                <c:ptCount val="1"/>
                <c:pt idx="0">
                  <c:v>Number of FYP Students</c:v>
                </c:pt>
              </c:strCache>
            </c:strRef>
          </c:tx>
          <c:marker>
            <c:symbol val="none"/>
          </c:marker>
          <c:dLbls>
            <c:dLbl>
              <c:idx val="3"/>
              <c:layout>
                <c:manualLayout>
                  <c:x val="-5.4276315789473686E-2"/>
                  <c:y val="-2.7777777777777776E-2"/>
                </c:manualLayout>
              </c:layout>
              <c:tx>
                <c:rich>
                  <a:bodyPr/>
                  <a:lstStyle/>
                  <a:p>
                    <a:r>
                      <a:rPr lang="en-US" dirty="0" smtClean="0"/>
                      <a:t>1882</a:t>
                    </a:r>
                    <a:endParaRPr lang="en-US" dirty="0"/>
                  </a:p>
                </c:rich>
              </c:tx>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Sheet1!$C$2:$C$5</c:f>
              <c:strCache>
                <c:ptCount val="4"/>
                <c:pt idx="0">
                  <c:v>FYP 2011</c:v>
                </c:pt>
                <c:pt idx="1">
                  <c:v>FYP 2012</c:v>
                </c:pt>
                <c:pt idx="2">
                  <c:v>FYP 2013</c:v>
                </c:pt>
                <c:pt idx="3">
                  <c:v>FYP 2014</c:v>
                </c:pt>
              </c:strCache>
            </c:strRef>
          </c:cat>
          <c:val>
            <c:numRef>
              <c:f>Sheet1!$D$2:$D$5</c:f>
              <c:numCache>
                <c:formatCode>General</c:formatCode>
                <c:ptCount val="4"/>
                <c:pt idx="0">
                  <c:v>320</c:v>
                </c:pt>
                <c:pt idx="1">
                  <c:v>772</c:v>
                </c:pt>
                <c:pt idx="2">
                  <c:v>1342</c:v>
                </c:pt>
                <c:pt idx="3">
                  <c:v>2400</c:v>
                </c:pt>
              </c:numCache>
            </c:numRef>
          </c:val>
          <c:smooth val="0"/>
        </c:ser>
        <c:dLbls>
          <c:dLblPos val="ctr"/>
          <c:showLegendKey val="0"/>
          <c:showVal val="1"/>
          <c:showCatName val="0"/>
          <c:showSerName val="0"/>
          <c:showPercent val="0"/>
          <c:showBubbleSize val="0"/>
        </c:dLbls>
        <c:marker val="1"/>
        <c:smooth val="0"/>
        <c:axId val="108481152"/>
        <c:axId val="109651456"/>
      </c:lineChart>
      <c:catAx>
        <c:axId val="108481152"/>
        <c:scaling>
          <c:orientation val="minMax"/>
        </c:scaling>
        <c:delete val="0"/>
        <c:axPos val="b"/>
        <c:numFmt formatCode="General" sourceLinked="0"/>
        <c:majorTickMark val="none"/>
        <c:minorTickMark val="none"/>
        <c:tickLblPos val="nextTo"/>
        <c:crossAx val="109651456"/>
        <c:crosses val="autoZero"/>
        <c:auto val="1"/>
        <c:lblAlgn val="ctr"/>
        <c:lblOffset val="100"/>
        <c:noMultiLvlLbl val="0"/>
      </c:catAx>
      <c:valAx>
        <c:axId val="109651456"/>
        <c:scaling>
          <c:orientation val="minMax"/>
        </c:scaling>
        <c:delete val="1"/>
        <c:axPos val="l"/>
        <c:numFmt formatCode="General" sourceLinked="1"/>
        <c:majorTickMark val="none"/>
        <c:minorTickMark val="none"/>
        <c:tickLblPos val="nextTo"/>
        <c:crossAx val="10848115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en-US" sz="1800" b="1" i="0" baseline="0" dirty="0" smtClean="0">
                <a:solidFill>
                  <a:srgbClr val="002060"/>
                </a:solidFill>
                <a:effectLst/>
                <a:latin typeface="Calibri" panose="020F0502020204030204" pitchFamily="34" charset="0"/>
              </a:rPr>
              <a:t>Credits Earned after 1 year</a:t>
            </a:r>
            <a:endParaRPr lang="en-US" dirty="0">
              <a:solidFill>
                <a:srgbClr val="002060"/>
              </a:solidFill>
              <a:effectLst/>
              <a:latin typeface="Calibri" panose="020F0502020204030204" pitchFamily="34" charset="0"/>
            </a:endParaRPr>
          </a:p>
        </c:rich>
      </c:tx>
      <c:layout/>
      <c:overlay val="0"/>
      <c:spPr>
        <a:noFill/>
        <a:ln>
          <a:noFill/>
        </a:ln>
        <a:effectLst/>
      </c:spPr>
    </c:title>
    <c:autoTitleDeleted val="0"/>
    <c:view3D>
      <c:rotX val="15"/>
      <c:rotY val="2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FYP Students</c:v>
                </c:pt>
              </c:strCache>
            </c:strRef>
          </c:tx>
          <c:spPr>
            <a:solidFill>
              <a:srgbClr val="C00000"/>
            </a:solidFill>
            <a:ln>
              <a:noFill/>
            </a:ln>
            <a:effectLst/>
            <a:sp3d/>
          </c:spPr>
          <c:invertIfNegative val="0"/>
          <c:dLbls>
            <c:dLbl>
              <c:idx val="0"/>
              <c:layout>
                <c:manualLayout>
                  <c:x val="0"/>
                  <c:y val="0.14444447603772448"/>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r>
                      <a:rPr lang="en-US" dirty="0">
                        <a:solidFill>
                          <a:srgbClr val="002060"/>
                        </a:solidFill>
                        <a:latin typeface="Calibri" panose="020F0502020204030204" pitchFamily="34" charset="0"/>
                      </a:rPr>
                      <a:t>32.4</a:t>
                    </a:r>
                  </a:p>
                </c:rich>
              </c:tx>
              <c:numFmt formatCode="#,##0.0" sourceLinked="0"/>
              <c:spPr>
                <a:solidFill>
                  <a:schemeClr val="bg1"/>
                </a:solidFill>
                <a:ln>
                  <a:noFill/>
                </a:ln>
                <a:effectLst/>
              </c:spPr>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Sheet1!$B$2</c:f>
              <c:numCache>
                <c:formatCode>General</c:formatCode>
                <c:ptCount val="1"/>
                <c:pt idx="0">
                  <c:v>32.354709999999997</c:v>
                </c:pt>
              </c:numCache>
            </c:numRef>
          </c:val>
        </c:ser>
        <c:ser>
          <c:idx val="1"/>
          <c:order val="1"/>
          <c:tx>
            <c:strRef>
              <c:f>Sheet1!$C$1</c:f>
              <c:strCache>
                <c:ptCount val="1"/>
                <c:pt idx="0">
                  <c:v>NonFYP Students</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a:sp3d/>
          </c:spPr>
          <c:invertIfNegative val="0"/>
          <c:dLbls>
            <c:dLbl>
              <c:idx val="0"/>
              <c:layout>
                <c:manualLayout>
                  <c:x val="6.9444444444443807E-3"/>
                  <c:y val="0.16111114634976953"/>
                </c:manualLayout>
              </c:layout>
              <c:tx>
                <c:rich>
                  <a:bodyPr/>
                  <a:lstStyle/>
                  <a:p>
                    <a:r>
                      <a:rPr lang="en-US" dirty="0">
                        <a:solidFill>
                          <a:srgbClr val="002060"/>
                        </a:solidFill>
                        <a:latin typeface="Calibri" panose="020F0502020204030204" pitchFamily="34" charset="0"/>
                      </a:rPr>
                      <a:t>20.1</a:t>
                    </a:r>
                  </a:p>
                </c:rich>
              </c:tx>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Sheet1!$C$2</c:f>
              <c:numCache>
                <c:formatCode>General</c:formatCode>
                <c:ptCount val="1"/>
                <c:pt idx="0">
                  <c:v>20.149450000000002</c:v>
                </c:pt>
              </c:numCache>
            </c:numRef>
          </c:val>
        </c:ser>
        <c:dLbls>
          <c:showLegendKey val="0"/>
          <c:showVal val="0"/>
          <c:showCatName val="0"/>
          <c:showSerName val="0"/>
          <c:showPercent val="0"/>
          <c:showBubbleSize val="0"/>
        </c:dLbls>
        <c:gapWidth val="75"/>
        <c:shape val="box"/>
        <c:axId val="140840960"/>
        <c:axId val="140842496"/>
        <c:axId val="0"/>
      </c:bar3DChart>
      <c:catAx>
        <c:axId val="140840960"/>
        <c:scaling>
          <c:orientation val="minMax"/>
        </c:scaling>
        <c:delete val="1"/>
        <c:axPos val="b"/>
        <c:numFmt formatCode="General" sourceLinked="1"/>
        <c:majorTickMark val="none"/>
        <c:minorTickMark val="none"/>
        <c:tickLblPos val="nextTo"/>
        <c:crossAx val="140842496"/>
        <c:crosses val="autoZero"/>
        <c:auto val="1"/>
        <c:lblAlgn val="ctr"/>
        <c:lblOffset val="100"/>
        <c:noMultiLvlLbl val="0"/>
      </c:catAx>
      <c:valAx>
        <c:axId val="140842496"/>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8409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en-US" sz="1800" b="1" i="0" baseline="0" dirty="0" smtClean="0">
                <a:solidFill>
                  <a:srgbClr val="002060"/>
                </a:solidFill>
                <a:effectLst/>
                <a:latin typeface="Calibri" panose="020F0502020204030204" pitchFamily="34" charset="0"/>
              </a:rPr>
              <a:t>Persisted to Fall 2013</a:t>
            </a:r>
            <a:endParaRPr lang="en-US" dirty="0">
              <a:solidFill>
                <a:srgbClr val="002060"/>
              </a:solidFill>
              <a:effectLst/>
              <a:latin typeface="Calibri" panose="020F0502020204030204" pitchFamily="34" charset="0"/>
            </a:endParaRPr>
          </a:p>
        </c:rich>
      </c:tx>
      <c:layout/>
      <c:overlay val="0"/>
      <c:spPr>
        <a:noFill/>
        <a:ln>
          <a:noFill/>
        </a:ln>
        <a:effectLst/>
      </c:spPr>
    </c:title>
    <c:autoTitleDeleted val="0"/>
    <c:view3D>
      <c:rotX val="15"/>
      <c:rotY val="2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FYP Students</c:v>
                </c:pt>
              </c:strCache>
            </c:strRef>
          </c:tx>
          <c:spPr>
            <a:solidFill>
              <a:srgbClr val="C00000"/>
            </a:solidFill>
            <a:ln>
              <a:noFill/>
            </a:ln>
            <a:effectLst/>
            <a:sp3d/>
          </c:spPr>
          <c:invertIfNegative val="0"/>
          <c:dLbls>
            <c:dLbl>
              <c:idx val="0"/>
              <c:layout>
                <c:manualLayout>
                  <c:x val="0"/>
                  <c:y val="0.14444447603772448"/>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r>
                      <a:rPr lang="en-US" dirty="0">
                        <a:solidFill>
                          <a:srgbClr val="002060"/>
                        </a:solidFill>
                        <a:latin typeface="Calibri" panose="020F0502020204030204" pitchFamily="34" charset="0"/>
                      </a:rPr>
                      <a:t>80.8%</a:t>
                    </a:r>
                  </a:p>
                </c:rich>
              </c:tx>
              <c:numFmt formatCode="0.0%" sourceLinked="0"/>
              <c:spPr>
                <a:solidFill>
                  <a:schemeClr val="bg1"/>
                </a:solidFill>
                <a:ln>
                  <a:noFill/>
                </a:ln>
                <a:effectLst/>
              </c:spPr>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Sheet1!$B$2</c:f>
              <c:numCache>
                <c:formatCode>General</c:formatCode>
                <c:ptCount val="1"/>
                <c:pt idx="0">
                  <c:v>0.80759159999999997</c:v>
                </c:pt>
              </c:numCache>
            </c:numRef>
          </c:val>
        </c:ser>
        <c:ser>
          <c:idx val="1"/>
          <c:order val="1"/>
          <c:tx>
            <c:strRef>
              <c:f>Sheet1!$C$1</c:f>
              <c:strCache>
                <c:ptCount val="1"/>
                <c:pt idx="0">
                  <c:v>NonFYP Students</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a:sp3d/>
          </c:spPr>
          <c:invertIfNegative val="0"/>
          <c:dLbls>
            <c:dLbl>
              <c:idx val="0"/>
              <c:layout>
                <c:manualLayout>
                  <c:x val="6.9444444444443807E-3"/>
                  <c:y val="0.16111114634976953"/>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r>
                      <a:rPr lang="en-US" dirty="0">
                        <a:solidFill>
                          <a:srgbClr val="002060"/>
                        </a:solidFill>
                        <a:latin typeface="Calibri" panose="020F0502020204030204" pitchFamily="34" charset="0"/>
                      </a:rPr>
                      <a:t>58.7%</a:t>
                    </a:r>
                  </a:p>
                </c:rich>
              </c:tx>
              <c:numFmt formatCode="0.0%" sourceLinked="0"/>
              <c:spPr>
                <a:solidFill>
                  <a:schemeClr val="bg1"/>
                </a:solidFill>
                <a:ln>
                  <a:noFill/>
                </a:ln>
                <a:effectLst/>
              </c:spPr>
              <c:showLegendKey val="0"/>
              <c:showVal val="1"/>
              <c:showCatName val="0"/>
              <c:showSerName val="0"/>
              <c:showPercent val="0"/>
              <c:showBubbleSize val="0"/>
              <c:extLst>
                <c:ext xmlns:c15="http://schemas.microsoft.com/office/drawing/2012/chart" uri="{CE6537A1-D6FC-4f65-9D91-7224C49458BB}">
                  <c15:layout/>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Sheet1!$C$2</c:f>
              <c:numCache>
                <c:formatCode>General</c:formatCode>
                <c:ptCount val="1"/>
                <c:pt idx="0">
                  <c:v>0.58735210000000004</c:v>
                </c:pt>
              </c:numCache>
            </c:numRef>
          </c:val>
        </c:ser>
        <c:dLbls>
          <c:showLegendKey val="0"/>
          <c:showVal val="0"/>
          <c:showCatName val="0"/>
          <c:showSerName val="0"/>
          <c:showPercent val="0"/>
          <c:showBubbleSize val="0"/>
        </c:dLbls>
        <c:gapWidth val="75"/>
        <c:shape val="box"/>
        <c:axId val="140890496"/>
        <c:axId val="140892032"/>
        <c:axId val="0"/>
      </c:bar3DChart>
      <c:catAx>
        <c:axId val="140890496"/>
        <c:scaling>
          <c:orientation val="minMax"/>
        </c:scaling>
        <c:delete val="1"/>
        <c:axPos val="b"/>
        <c:numFmt formatCode="General" sourceLinked="1"/>
        <c:majorTickMark val="none"/>
        <c:minorTickMark val="none"/>
        <c:tickLblPos val="nextTo"/>
        <c:crossAx val="140892032"/>
        <c:crosses val="autoZero"/>
        <c:auto val="1"/>
        <c:lblAlgn val="ctr"/>
        <c:lblOffset val="100"/>
        <c:noMultiLvlLbl val="0"/>
      </c:catAx>
      <c:valAx>
        <c:axId val="140892032"/>
        <c:scaling>
          <c:orientation val="minMax"/>
          <c:max val="1"/>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8904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en-US" sz="1800" b="1" i="0" baseline="0" dirty="0" smtClean="0">
                <a:solidFill>
                  <a:srgbClr val="002060"/>
                </a:solidFill>
                <a:effectLst/>
                <a:latin typeface="Calibri" panose="020F0502020204030204" pitchFamily="34" charset="0"/>
              </a:rPr>
              <a:t>Credits Earned after 1 year</a:t>
            </a:r>
            <a:endParaRPr lang="en-US" dirty="0">
              <a:solidFill>
                <a:srgbClr val="002060"/>
              </a:solidFill>
              <a:effectLst/>
              <a:latin typeface="Calibri" panose="020F0502020204030204" pitchFamily="34" charset="0"/>
            </a:endParaRPr>
          </a:p>
        </c:rich>
      </c:tx>
      <c:layout/>
      <c:overlay val="0"/>
      <c:spPr>
        <a:noFill/>
        <a:ln>
          <a:noFill/>
        </a:ln>
        <a:effectLst/>
      </c:spPr>
    </c:title>
    <c:autoTitleDeleted val="0"/>
    <c:view3D>
      <c:rotX val="15"/>
      <c:rotY val="2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FYP Hispanic/Latino</c:v>
                </c:pt>
              </c:strCache>
            </c:strRef>
          </c:tx>
          <c:spPr>
            <a:solidFill>
              <a:srgbClr val="FFC000"/>
            </a:solidFill>
            <a:ln>
              <a:noFill/>
            </a:ln>
            <a:effectLst/>
            <a:sp3d/>
          </c:spPr>
          <c:invertIfNegative val="0"/>
          <c:dLbls>
            <c:dLbl>
              <c:idx val="0"/>
              <c:layout>
                <c:manualLayout>
                  <c:x val="-6.9444444444444441E-3"/>
                  <c:y val="9.7222243486929844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r>
                      <a:rPr lang="en-US" dirty="0">
                        <a:solidFill>
                          <a:srgbClr val="002060"/>
                        </a:solidFill>
                        <a:latin typeface="Calibri" panose="020F0502020204030204" pitchFamily="34" charset="0"/>
                      </a:rPr>
                      <a:t>28.6</a:t>
                    </a:r>
                  </a:p>
                </c:rich>
              </c:tx>
              <c:numFmt formatCode="#,##0.0" sourceLinked="0"/>
              <c:spPr>
                <a:solidFill>
                  <a:schemeClr val="bg1"/>
                </a:solidFill>
                <a:ln>
                  <a:noFill/>
                </a:ln>
                <a:effectLst/>
              </c:spPr>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Sheet1!$B$2</c:f>
              <c:numCache>
                <c:formatCode>General</c:formatCode>
                <c:ptCount val="1"/>
                <c:pt idx="0">
                  <c:v>28.59036</c:v>
                </c:pt>
              </c:numCache>
            </c:numRef>
          </c:val>
        </c:ser>
        <c:ser>
          <c:idx val="1"/>
          <c:order val="1"/>
          <c:tx>
            <c:strRef>
              <c:f>Sheet1!$C$1</c:f>
              <c:strCache>
                <c:ptCount val="1"/>
                <c:pt idx="0">
                  <c:v>NonFYP Hispanic/Latino</c:v>
                </c:pt>
              </c:strCache>
            </c:strRef>
          </c:tx>
          <c:spPr>
            <a:gradFill flip="none" rotWithShape="1">
              <a:gsLst>
                <a:gs pos="0">
                  <a:schemeClr val="accent2">
                    <a:tint val="86000"/>
                  </a:schemeClr>
                </a:gs>
                <a:gs pos="75000">
                  <a:schemeClr val="accent2">
                    <a:tint val="86000"/>
                    <a:lumMod val="60000"/>
                    <a:lumOff val="40000"/>
                  </a:schemeClr>
                </a:gs>
                <a:gs pos="51000">
                  <a:schemeClr val="accent2">
                    <a:tint val="86000"/>
                    <a:alpha val="75000"/>
                  </a:schemeClr>
                </a:gs>
                <a:gs pos="100000">
                  <a:schemeClr val="accent2">
                    <a:tint val="86000"/>
                    <a:lumMod val="20000"/>
                    <a:lumOff val="80000"/>
                    <a:alpha val="15000"/>
                  </a:schemeClr>
                </a:gs>
              </a:gsLst>
              <a:lin ang="5400000" scaled="0"/>
            </a:gradFill>
            <a:ln>
              <a:noFill/>
            </a:ln>
            <a:effectLst/>
            <a:sp3d/>
          </c:spPr>
          <c:invertIfNegative val="0"/>
          <c:dLbls>
            <c:dLbl>
              <c:idx val="0"/>
              <c:layout>
                <c:manualLayout>
                  <c:x val="3.472222222222222E-3"/>
                  <c:y val="0.10000002187227075"/>
                </c:manualLayout>
              </c:layout>
              <c:tx>
                <c:rich>
                  <a:bodyPr/>
                  <a:lstStyle/>
                  <a:p>
                    <a:r>
                      <a:rPr lang="en-US" dirty="0">
                        <a:solidFill>
                          <a:srgbClr val="002060"/>
                        </a:solidFill>
                        <a:latin typeface="Calibri" panose="020F0502020204030204" pitchFamily="34" charset="0"/>
                      </a:rPr>
                      <a:t>17.3</a:t>
                    </a:r>
                  </a:p>
                </c:rich>
              </c:tx>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Sheet1!$C$2</c:f>
              <c:numCache>
                <c:formatCode>General</c:formatCode>
                <c:ptCount val="1"/>
                <c:pt idx="0">
                  <c:v>17.330680000000001</c:v>
                </c:pt>
              </c:numCache>
            </c:numRef>
          </c:val>
        </c:ser>
        <c:ser>
          <c:idx val="2"/>
          <c:order val="2"/>
          <c:tx>
            <c:strRef>
              <c:f>Sheet1!$D$1</c:f>
              <c:strCache>
                <c:ptCount val="1"/>
                <c:pt idx="0">
                  <c:v>FYP African-American</c:v>
                </c:pt>
              </c:strCache>
            </c:strRef>
          </c:tx>
          <c:spPr>
            <a:solidFill>
              <a:srgbClr val="C00000"/>
            </a:solidFill>
            <a:ln>
              <a:noFill/>
            </a:ln>
            <a:effectLst/>
            <a:sp3d/>
          </c:spPr>
          <c:invertIfNegative val="0"/>
          <c:dLbls>
            <c:dLbl>
              <c:idx val="0"/>
              <c:layout>
                <c:manualLayout>
                  <c:x val="1.0416666666666604E-2"/>
                  <c:y val="9.4444465101589048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r>
                      <a:rPr lang="en-US" dirty="0">
                        <a:solidFill>
                          <a:srgbClr val="002060"/>
                        </a:solidFill>
                        <a:latin typeface="Calibri" panose="020F0502020204030204" pitchFamily="34" charset="0"/>
                      </a:rPr>
                      <a:t>22.7</a:t>
                    </a:r>
                  </a:p>
                </c:rich>
              </c:tx>
              <c:numFmt formatCode="#,##0.0" sourceLinked="0"/>
              <c:spPr>
                <a:solidFill>
                  <a:schemeClr val="bg1"/>
                </a:solidFill>
                <a:ln>
                  <a:noFill/>
                </a:ln>
                <a:effectLst/>
              </c:spPr>
              <c:showLegendKey val="0"/>
              <c:showVal val="1"/>
              <c:showCatName val="0"/>
              <c:showSerName val="0"/>
              <c:showPercent val="0"/>
              <c:showBubbleSize val="0"/>
              <c:extLst>
                <c:ext xmlns:c15="http://schemas.microsoft.com/office/drawing/2012/chart" uri="{CE6537A1-D6FC-4f65-9D91-7224C49458BB}">
                  <c15:layout/>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Sheet1!$D$2</c:f>
              <c:numCache>
                <c:formatCode>General</c:formatCode>
                <c:ptCount val="1"/>
                <c:pt idx="0">
                  <c:v>22.7</c:v>
                </c:pt>
              </c:numCache>
            </c:numRef>
          </c:val>
        </c:ser>
        <c:ser>
          <c:idx val="3"/>
          <c:order val="3"/>
          <c:tx>
            <c:strRef>
              <c:f>Sheet1!$E$1</c:f>
              <c:strCache>
                <c:ptCount val="1"/>
                <c:pt idx="0">
                  <c:v>NonFYP African-American</c:v>
                </c:pt>
              </c:strCache>
            </c:strRef>
          </c:tx>
          <c:spPr>
            <a:gradFill flip="none" rotWithShape="1">
              <a:gsLst>
                <a:gs pos="0">
                  <a:schemeClr val="accent2">
                    <a:shade val="58000"/>
                  </a:schemeClr>
                </a:gs>
                <a:gs pos="75000">
                  <a:schemeClr val="accent2">
                    <a:shade val="58000"/>
                    <a:lumMod val="60000"/>
                    <a:lumOff val="40000"/>
                  </a:schemeClr>
                </a:gs>
                <a:gs pos="51000">
                  <a:schemeClr val="accent2">
                    <a:shade val="58000"/>
                    <a:alpha val="75000"/>
                  </a:schemeClr>
                </a:gs>
                <a:gs pos="100000">
                  <a:schemeClr val="accent2">
                    <a:shade val="58000"/>
                    <a:lumMod val="20000"/>
                    <a:lumOff val="80000"/>
                    <a:alpha val="15000"/>
                  </a:schemeClr>
                </a:gs>
              </a:gsLst>
              <a:lin ang="5400000" scaled="0"/>
            </a:gradFill>
            <a:ln>
              <a:noFill/>
            </a:ln>
            <a:effectLst/>
            <a:sp3d/>
          </c:spPr>
          <c:invertIfNegative val="0"/>
          <c:dLbls>
            <c:dLbl>
              <c:idx val="0"/>
              <c:layout>
                <c:manualLayout>
                  <c:x val="1.3888888888888761E-2"/>
                  <c:y val="0.10000002187227065"/>
                </c:manualLayout>
              </c:layout>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Sheet1!$E$2</c:f>
              <c:numCache>
                <c:formatCode>General</c:formatCode>
                <c:ptCount val="1"/>
                <c:pt idx="0">
                  <c:v>15.39819</c:v>
                </c:pt>
              </c:numCache>
            </c:numRef>
          </c:val>
        </c:ser>
        <c:dLbls>
          <c:showLegendKey val="0"/>
          <c:showVal val="0"/>
          <c:showCatName val="0"/>
          <c:showSerName val="0"/>
          <c:showPercent val="0"/>
          <c:showBubbleSize val="0"/>
        </c:dLbls>
        <c:gapWidth val="75"/>
        <c:shape val="box"/>
        <c:axId val="140997760"/>
        <c:axId val="140999296"/>
        <c:axId val="0"/>
      </c:bar3DChart>
      <c:catAx>
        <c:axId val="140997760"/>
        <c:scaling>
          <c:orientation val="minMax"/>
        </c:scaling>
        <c:delete val="1"/>
        <c:axPos val="b"/>
        <c:numFmt formatCode="General" sourceLinked="1"/>
        <c:majorTickMark val="none"/>
        <c:minorTickMark val="none"/>
        <c:tickLblPos val="nextTo"/>
        <c:crossAx val="140999296"/>
        <c:crosses val="autoZero"/>
        <c:auto val="1"/>
        <c:lblAlgn val="ctr"/>
        <c:lblOffset val="100"/>
        <c:noMultiLvlLbl val="0"/>
      </c:catAx>
      <c:valAx>
        <c:axId val="140999296"/>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9977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en-US" sz="1800" b="1" i="0" baseline="0" dirty="0" smtClean="0">
                <a:solidFill>
                  <a:srgbClr val="002060"/>
                </a:solidFill>
                <a:effectLst/>
                <a:latin typeface="Calibri" panose="020F0502020204030204" pitchFamily="34" charset="0"/>
              </a:rPr>
              <a:t>PERSISTED TO FALL 2013</a:t>
            </a:r>
            <a:endParaRPr lang="en-US" dirty="0">
              <a:solidFill>
                <a:srgbClr val="002060"/>
              </a:solidFill>
              <a:effectLst/>
              <a:latin typeface="Calibri" panose="020F0502020204030204" pitchFamily="34" charset="0"/>
            </a:endParaRPr>
          </a:p>
        </c:rich>
      </c:tx>
      <c:layout/>
      <c:overlay val="0"/>
      <c:spPr>
        <a:noFill/>
        <a:ln>
          <a:noFill/>
        </a:ln>
        <a:effectLst/>
      </c:spPr>
    </c:title>
    <c:autoTitleDeleted val="0"/>
    <c:view3D>
      <c:rotX val="15"/>
      <c:rotY val="2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FYP Hispanic/Latino</c:v>
                </c:pt>
              </c:strCache>
            </c:strRef>
          </c:tx>
          <c:spPr>
            <a:solidFill>
              <a:srgbClr val="FFC000"/>
            </a:solidFill>
            <a:ln>
              <a:noFill/>
            </a:ln>
            <a:effectLst/>
            <a:sp3d/>
          </c:spPr>
          <c:invertIfNegative val="0"/>
          <c:dLbls>
            <c:dLbl>
              <c:idx val="0"/>
              <c:layout>
                <c:manualLayout>
                  <c:x val="6.9444444444444441E-3"/>
                  <c:y val="0.10277777777777773"/>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r>
                      <a:rPr lang="en-US" dirty="0">
                        <a:solidFill>
                          <a:srgbClr val="002060"/>
                        </a:solidFill>
                        <a:latin typeface="Calibri" panose="020F0502020204030204" pitchFamily="34" charset="0"/>
                      </a:rPr>
                      <a:t>77%</a:t>
                    </a:r>
                  </a:p>
                </c:rich>
              </c:tx>
              <c:numFmt formatCode="0%" sourceLinked="0"/>
              <c:spPr>
                <a:solidFill>
                  <a:schemeClr val="bg1"/>
                </a:solidFill>
                <a:ln>
                  <a:noFill/>
                </a:ln>
                <a:effectLst/>
              </c:spPr>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Sheet1!$B$2</c:f>
              <c:numCache>
                <c:formatCode>General</c:formatCode>
                <c:ptCount val="1"/>
                <c:pt idx="0">
                  <c:v>0.77409640000000002</c:v>
                </c:pt>
              </c:numCache>
            </c:numRef>
          </c:val>
        </c:ser>
        <c:ser>
          <c:idx val="1"/>
          <c:order val="1"/>
          <c:tx>
            <c:strRef>
              <c:f>Sheet1!$C$1</c:f>
              <c:strCache>
                <c:ptCount val="1"/>
                <c:pt idx="0">
                  <c:v>NonFYP Hispanic/Latino</c:v>
                </c:pt>
              </c:strCache>
            </c:strRef>
          </c:tx>
          <c:spPr>
            <a:gradFill flip="none" rotWithShape="1">
              <a:gsLst>
                <a:gs pos="0">
                  <a:schemeClr val="accent2">
                    <a:tint val="86000"/>
                  </a:schemeClr>
                </a:gs>
                <a:gs pos="75000">
                  <a:schemeClr val="accent2">
                    <a:tint val="86000"/>
                    <a:lumMod val="60000"/>
                    <a:lumOff val="40000"/>
                  </a:schemeClr>
                </a:gs>
                <a:gs pos="51000">
                  <a:schemeClr val="accent2">
                    <a:tint val="86000"/>
                    <a:alpha val="75000"/>
                  </a:schemeClr>
                </a:gs>
                <a:gs pos="100000">
                  <a:schemeClr val="accent2">
                    <a:tint val="86000"/>
                    <a:lumMod val="20000"/>
                    <a:lumOff val="80000"/>
                    <a:alpha val="15000"/>
                  </a:schemeClr>
                </a:gs>
              </a:gsLst>
              <a:lin ang="5400000" scaled="0"/>
            </a:gradFill>
            <a:ln>
              <a:noFill/>
            </a:ln>
            <a:effectLst/>
            <a:sp3d/>
          </c:spPr>
          <c:invertIfNegative val="0"/>
          <c:dLbls>
            <c:dLbl>
              <c:idx val="0"/>
              <c:layout>
                <c:manualLayout>
                  <c:x val="3.472222222222222E-3"/>
                  <c:y val="0.10000002187227075"/>
                </c:manualLayout>
              </c:layout>
              <c:tx>
                <c:rich>
                  <a:bodyPr/>
                  <a:lstStyle/>
                  <a:p>
                    <a:r>
                      <a:rPr lang="en-US" dirty="0">
                        <a:solidFill>
                          <a:srgbClr val="002060"/>
                        </a:solidFill>
                        <a:latin typeface="Calibri" panose="020F0502020204030204" pitchFamily="34" charset="0"/>
                      </a:rPr>
                      <a:t>58%</a:t>
                    </a:r>
                  </a:p>
                </c:rich>
              </c:tx>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Sheet1!$C$2</c:f>
              <c:numCache>
                <c:formatCode>General</c:formatCode>
                <c:ptCount val="1"/>
                <c:pt idx="0">
                  <c:v>0.57798590000000005</c:v>
                </c:pt>
              </c:numCache>
            </c:numRef>
          </c:val>
        </c:ser>
        <c:ser>
          <c:idx val="2"/>
          <c:order val="2"/>
          <c:tx>
            <c:strRef>
              <c:f>Sheet1!$D$1</c:f>
              <c:strCache>
                <c:ptCount val="1"/>
                <c:pt idx="0">
                  <c:v>FYP African-American</c:v>
                </c:pt>
              </c:strCache>
            </c:strRef>
          </c:tx>
          <c:spPr>
            <a:solidFill>
              <a:srgbClr val="C00000"/>
            </a:solidFill>
            <a:ln>
              <a:noFill/>
            </a:ln>
            <a:effectLst/>
            <a:sp3d/>
          </c:spPr>
          <c:invertIfNegative val="0"/>
          <c:dLbls>
            <c:dLbl>
              <c:idx val="0"/>
              <c:layout>
                <c:manualLayout>
                  <c:x val="1.0416666666666604E-2"/>
                  <c:y val="9.4444465101589048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r>
                      <a:rPr lang="en-US" dirty="0">
                        <a:solidFill>
                          <a:srgbClr val="002060"/>
                        </a:solidFill>
                        <a:latin typeface="Calibri" panose="020F0502020204030204" pitchFamily="34" charset="0"/>
                      </a:rPr>
                      <a:t>73%</a:t>
                    </a:r>
                  </a:p>
                </c:rich>
              </c:tx>
              <c:numFmt formatCode="0%" sourceLinked="0"/>
              <c:spPr>
                <a:solidFill>
                  <a:schemeClr val="bg1"/>
                </a:solidFill>
                <a:ln>
                  <a:noFill/>
                </a:ln>
                <a:effectLst/>
              </c:spPr>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Sheet1!$D$2</c:f>
              <c:numCache>
                <c:formatCode>General</c:formatCode>
                <c:ptCount val="1"/>
                <c:pt idx="0">
                  <c:v>0.73333329999999997</c:v>
                </c:pt>
              </c:numCache>
            </c:numRef>
          </c:val>
        </c:ser>
        <c:ser>
          <c:idx val="3"/>
          <c:order val="3"/>
          <c:tx>
            <c:strRef>
              <c:f>Sheet1!$E$1</c:f>
              <c:strCache>
                <c:ptCount val="1"/>
                <c:pt idx="0">
                  <c:v>NonFYP African-American</c:v>
                </c:pt>
              </c:strCache>
            </c:strRef>
          </c:tx>
          <c:spPr>
            <a:gradFill flip="none" rotWithShape="1">
              <a:gsLst>
                <a:gs pos="0">
                  <a:schemeClr val="accent2">
                    <a:shade val="58000"/>
                  </a:schemeClr>
                </a:gs>
                <a:gs pos="75000">
                  <a:schemeClr val="accent2">
                    <a:shade val="58000"/>
                    <a:lumMod val="60000"/>
                    <a:lumOff val="40000"/>
                  </a:schemeClr>
                </a:gs>
                <a:gs pos="51000">
                  <a:schemeClr val="accent2">
                    <a:shade val="58000"/>
                    <a:alpha val="75000"/>
                  </a:schemeClr>
                </a:gs>
                <a:gs pos="100000">
                  <a:schemeClr val="accent2">
                    <a:shade val="58000"/>
                    <a:lumMod val="20000"/>
                    <a:lumOff val="80000"/>
                    <a:alpha val="15000"/>
                  </a:schemeClr>
                </a:gs>
              </a:gsLst>
              <a:lin ang="5400000" scaled="0"/>
            </a:gradFill>
            <a:ln>
              <a:noFill/>
            </a:ln>
            <a:effectLst/>
            <a:sp3d/>
          </c:spPr>
          <c:invertIfNegative val="0"/>
          <c:dLbls>
            <c:dLbl>
              <c:idx val="0"/>
              <c:layout>
                <c:manualLayout>
                  <c:x val="1.3888888888888761E-2"/>
                  <c:y val="0.10000002187227065"/>
                </c:manualLayout>
              </c:layout>
              <c:tx>
                <c:rich>
                  <a:bodyPr/>
                  <a:lstStyle/>
                  <a:p>
                    <a:r>
                      <a:rPr lang="en-US" dirty="0">
                        <a:solidFill>
                          <a:srgbClr val="002060"/>
                        </a:solidFill>
                        <a:latin typeface="Calibri" panose="020F0502020204030204" pitchFamily="34" charset="0"/>
                      </a:rPr>
                      <a:t>42%</a:t>
                    </a:r>
                  </a:p>
                </c:rich>
              </c:tx>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Sheet1!$E$2</c:f>
              <c:numCache>
                <c:formatCode>General</c:formatCode>
                <c:ptCount val="1"/>
                <c:pt idx="0">
                  <c:v>0.41628959999999998</c:v>
                </c:pt>
              </c:numCache>
            </c:numRef>
          </c:val>
        </c:ser>
        <c:dLbls>
          <c:showLegendKey val="0"/>
          <c:showVal val="0"/>
          <c:showCatName val="0"/>
          <c:showSerName val="0"/>
          <c:showPercent val="0"/>
          <c:showBubbleSize val="0"/>
        </c:dLbls>
        <c:gapWidth val="75"/>
        <c:shape val="box"/>
        <c:axId val="143433728"/>
        <c:axId val="143435264"/>
        <c:axId val="0"/>
      </c:bar3DChart>
      <c:catAx>
        <c:axId val="143433728"/>
        <c:scaling>
          <c:orientation val="minMax"/>
        </c:scaling>
        <c:delete val="1"/>
        <c:axPos val="b"/>
        <c:numFmt formatCode="General" sourceLinked="1"/>
        <c:majorTickMark val="none"/>
        <c:minorTickMark val="none"/>
        <c:tickLblPos val="nextTo"/>
        <c:crossAx val="143435264"/>
        <c:crosses val="autoZero"/>
        <c:auto val="1"/>
        <c:lblAlgn val="ctr"/>
        <c:lblOffset val="100"/>
        <c:noMultiLvlLbl val="0"/>
      </c:catAx>
      <c:valAx>
        <c:axId val="143435264"/>
        <c:scaling>
          <c:orientation val="minMax"/>
          <c:max val="1"/>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3433728"/>
        <c:crosses val="autoZero"/>
        <c:crossBetween val="between"/>
        <c:majorUnit val="0.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0" i="0" baseline="0" dirty="0" smtClean="0">
                <a:solidFill>
                  <a:srgbClr val="002060"/>
                </a:solidFill>
                <a:effectLst/>
              </a:rPr>
              <a:t>PSM Analysis:</a:t>
            </a:r>
            <a:endParaRPr lang="en-US" sz="2400" dirty="0" smtClean="0">
              <a:solidFill>
                <a:srgbClr val="002060"/>
              </a:solidFill>
              <a:effectLst/>
            </a:endParaRPr>
          </a:p>
          <a:p>
            <a:pPr>
              <a:defRPr sz="2400" b="0" i="0" u="none" strike="noStrike" kern="1200" spc="0" baseline="0">
                <a:solidFill>
                  <a:schemeClr val="tx1">
                    <a:lumMod val="65000"/>
                    <a:lumOff val="35000"/>
                  </a:schemeClr>
                </a:solidFill>
                <a:latin typeface="+mn-lt"/>
                <a:ea typeface="+mn-ea"/>
                <a:cs typeface="+mn-cs"/>
              </a:defRPr>
            </a:pPr>
            <a:r>
              <a:rPr lang="en-US" sz="2400" b="0" i="0" baseline="0" dirty="0" smtClean="0">
                <a:solidFill>
                  <a:srgbClr val="002060"/>
                </a:solidFill>
                <a:effectLst/>
              </a:rPr>
              <a:t>Persistence Rates</a:t>
            </a:r>
            <a:endParaRPr lang="en-US" sz="2400" dirty="0">
              <a:solidFill>
                <a:srgbClr val="002060"/>
              </a:solidFill>
              <a:effectLst/>
            </a:endParaRPr>
          </a:p>
        </c:rich>
      </c:tx>
      <c:layout/>
      <c:overlay val="0"/>
      <c:spPr>
        <a:noFill/>
        <a:ln>
          <a:noFill/>
        </a:ln>
        <a:effectLst/>
      </c:spPr>
    </c:title>
    <c:autoTitleDeleted val="0"/>
    <c:plotArea>
      <c:layout/>
      <c:lineChart>
        <c:grouping val="standard"/>
        <c:varyColors val="0"/>
        <c:ser>
          <c:idx val="0"/>
          <c:order val="0"/>
          <c:tx>
            <c:strRef>
              <c:f>Sheet2!$R$50</c:f>
              <c:strCache>
                <c:ptCount val="1"/>
                <c:pt idx="0">
                  <c:v>NonCohort</c:v>
                </c:pt>
              </c:strCache>
            </c:strRef>
          </c:tx>
          <c:spPr>
            <a:ln w="28575" cap="rnd">
              <a:solidFill>
                <a:schemeClr val="accent1"/>
              </a:solidFill>
              <a:round/>
            </a:ln>
            <a:effectLst/>
          </c:spPr>
          <c:marker>
            <c:symbol val="none"/>
          </c:marker>
          <c:cat>
            <c:strRef>
              <c:f>Sheet2!$Q$51:$Q$54</c:f>
              <c:strCache>
                <c:ptCount val="4"/>
                <c:pt idx="0">
                  <c:v>Year 1 Fall</c:v>
                </c:pt>
                <c:pt idx="1">
                  <c:v>Year 1 Spring</c:v>
                </c:pt>
                <c:pt idx="2">
                  <c:v>Year 2 Fall</c:v>
                </c:pt>
                <c:pt idx="3">
                  <c:v>Year 2 Spring</c:v>
                </c:pt>
              </c:strCache>
            </c:strRef>
          </c:cat>
          <c:val>
            <c:numRef>
              <c:f>Sheet2!$R$51:$R$54</c:f>
              <c:numCache>
                <c:formatCode>0.000</c:formatCode>
                <c:ptCount val="4"/>
                <c:pt idx="0">
                  <c:v>1</c:v>
                </c:pt>
                <c:pt idx="1">
                  <c:v>0.85444299999999995</c:v>
                </c:pt>
                <c:pt idx="2">
                  <c:v>0.6034351</c:v>
                </c:pt>
                <c:pt idx="3">
                  <c:v>0.54209090000000004</c:v>
                </c:pt>
              </c:numCache>
            </c:numRef>
          </c:val>
          <c:smooth val="0"/>
        </c:ser>
        <c:ser>
          <c:idx val="1"/>
          <c:order val="1"/>
          <c:tx>
            <c:strRef>
              <c:f>Sheet2!$S$50</c:f>
              <c:strCache>
                <c:ptCount val="1"/>
                <c:pt idx="0">
                  <c:v>Cohort</c:v>
                </c:pt>
              </c:strCache>
            </c:strRef>
          </c:tx>
          <c:spPr>
            <a:ln w="28575" cap="rnd">
              <a:solidFill>
                <a:schemeClr val="accent2"/>
              </a:solidFill>
              <a:round/>
            </a:ln>
            <a:effectLst/>
          </c:spPr>
          <c:marker>
            <c:symbol val="none"/>
          </c:marker>
          <c:cat>
            <c:strRef>
              <c:f>Sheet2!$Q$51:$Q$54</c:f>
              <c:strCache>
                <c:ptCount val="4"/>
                <c:pt idx="0">
                  <c:v>Year 1 Fall</c:v>
                </c:pt>
                <c:pt idx="1">
                  <c:v>Year 1 Spring</c:v>
                </c:pt>
                <c:pt idx="2">
                  <c:v>Year 2 Fall</c:v>
                </c:pt>
                <c:pt idx="3">
                  <c:v>Year 2 Spring</c:v>
                </c:pt>
              </c:strCache>
            </c:strRef>
          </c:cat>
          <c:val>
            <c:numRef>
              <c:f>Sheet2!$S$51:$S$54</c:f>
              <c:numCache>
                <c:formatCode>0.000</c:formatCode>
                <c:ptCount val="4"/>
                <c:pt idx="0" formatCode="General">
                  <c:v>1</c:v>
                </c:pt>
                <c:pt idx="1">
                  <c:v>0.84227079999999999</c:v>
                </c:pt>
                <c:pt idx="2">
                  <c:v>0.65704099999999999</c:v>
                </c:pt>
                <c:pt idx="3">
                  <c:v>0.6145389</c:v>
                </c:pt>
              </c:numCache>
            </c:numRef>
          </c:val>
          <c:smooth val="0"/>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marker val="1"/>
        <c:smooth val="0"/>
        <c:axId val="115843072"/>
        <c:axId val="115844992"/>
      </c:lineChart>
      <c:catAx>
        <c:axId val="11584307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smtClean="0"/>
                  <a:t>Academic Period</a:t>
                </a:r>
                <a:endParaRPr lang="en-US" sz="1400" dirty="0"/>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844992"/>
        <c:crosses val="autoZero"/>
        <c:auto val="1"/>
        <c:lblAlgn val="ctr"/>
        <c:lblOffset val="100"/>
        <c:noMultiLvlLbl val="0"/>
      </c:catAx>
      <c:valAx>
        <c:axId val="11584499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Persistence Rate</a:t>
                </a:r>
              </a:p>
            </c:rich>
          </c:tx>
          <c:layout/>
          <c:overlay val="0"/>
          <c:spPr>
            <a:noFill/>
            <a:ln>
              <a:noFill/>
            </a:ln>
            <a:effectLst/>
          </c:sp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843072"/>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smtClean="0">
                <a:solidFill>
                  <a:srgbClr val="002060"/>
                </a:solidFill>
                <a:latin typeface="Calibri" panose="020F0502020204030204" pitchFamily="34" charset="0"/>
              </a:rPr>
              <a:t>PSM Analysis: </a:t>
            </a:r>
          </a:p>
          <a:p>
            <a:pPr>
              <a:defRPr sz="1400" b="0" i="0" u="none" strike="noStrike" kern="1200" spc="0" baseline="0">
                <a:solidFill>
                  <a:schemeClr val="tx1">
                    <a:lumMod val="65000"/>
                    <a:lumOff val="35000"/>
                  </a:schemeClr>
                </a:solidFill>
                <a:latin typeface="+mn-lt"/>
                <a:ea typeface="+mn-ea"/>
                <a:cs typeface="+mn-cs"/>
              </a:defRPr>
            </a:pPr>
            <a:r>
              <a:rPr lang="en-US" sz="2400" dirty="0" smtClean="0">
                <a:solidFill>
                  <a:srgbClr val="002060"/>
                </a:solidFill>
                <a:latin typeface="Calibri" panose="020F0502020204030204" pitchFamily="34" charset="0"/>
              </a:rPr>
              <a:t>Transfer</a:t>
            </a:r>
            <a:r>
              <a:rPr lang="en-US" sz="2400" baseline="0" dirty="0" smtClean="0">
                <a:solidFill>
                  <a:srgbClr val="002060"/>
                </a:solidFill>
                <a:latin typeface="Calibri" panose="020F0502020204030204" pitchFamily="34" charset="0"/>
              </a:rPr>
              <a:t>-Level Math</a:t>
            </a:r>
            <a:endParaRPr lang="en-US" sz="2400" dirty="0">
              <a:solidFill>
                <a:srgbClr val="002060"/>
              </a:solidFill>
              <a:latin typeface="Calibri" panose="020F0502020204030204" pitchFamily="34" charset="0"/>
            </a:endParaRPr>
          </a:p>
        </c:rich>
      </c:tx>
      <c:layout>
        <c:manualLayout>
          <c:xMode val="edge"/>
          <c:yMode val="edge"/>
          <c:x val="0.36745367056390676"/>
          <c:y val="1.7857142857142856E-2"/>
        </c:manualLayout>
      </c:layout>
      <c:overlay val="0"/>
      <c:spPr>
        <a:noFill/>
        <a:ln>
          <a:noFill/>
        </a:ln>
        <a:effectLst/>
      </c:spPr>
    </c:title>
    <c:autoTitleDeleted val="0"/>
    <c:plotArea>
      <c:layout/>
      <c:lineChart>
        <c:grouping val="standard"/>
        <c:varyColors val="0"/>
        <c:ser>
          <c:idx val="0"/>
          <c:order val="0"/>
          <c:tx>
            <c:strRef>
              <c:f>Sheet2!$R$36</c:f>
              <c:strCache>
                <c:ptCount val="1"/>
                <c:pt idx="0">
                  <c:v>NonCohort</c:v>
                </c:pt>
              </c:strCache>
            </c:strRef>
          </c:tx>
          <c:spPr>
            <a:ln w="28575" cap="rnd">
              <a:solidFill>
                <a:schemeClr val="accent1"/>
              </a:solidFill>
              <a:round/>
            </a:ln>
            <a:effectLst/>
          </c:spPr>
          <c:marker>
            <c:symbol val="none"/>
          </c:marker>
          <c:cat>
            <c:strRef>
              <c:f>Sheet2!$Q$37:$Q$40</c:f>
              <c:strCache>
                <c:ptCount val="4"/>
                <c:pt idx="0">
                  <c:v>Year 1 Fall</c:v>
                </c:pt>
                <c:pt idx="1">
                  <c:v>Year 1 Spring</c:v>
                </c:pt>
                <c:pt idx="2">
                  <c:v>Year 2 Fall</c:v>
                </c:pt>
                <c:pt idx="3">
                  <c:v>Year 2 Spring</c:v>
                </c:pt>
              </c:strCache>
            </c:strRef>
          </c:cat>
          <c:val>
            <c:numRef>
              <c:f>Sheet2!$R$37:$R$40</c:f>
              <c:numCache>
                <c:formatCode>0.000</c:formatCode>
                <c:ptCount val="4"/>
                <c:pt idx="0">
                  <c:v>0</c:v>
                </c:pt>
                <c:pt idx="1">
                  <c:v>0.20151793108624427</c:v>
                </c:pt>
                <c:pt idx="2">
                  <c:v>0.2514645431423328</c:v>
                </c:pt>
                <c:pt idx="3">
                  <c:v>0.24280186601992138</c:v>
                </c:pt>
              </c:numCache>
            </c:numRef>
          </c:val>
          <c:smooth val="0"/>
        </c:ser>
        <c:ser>
          <c:idx val="1"/>
          <c:order val="1"/>
          <c:tx>
            <c:strRef>
              <c:f>Sheet2!$S$36</c:f>
              <c:strCache>
                <c:ptCount val="1"/>
                <c:pt idx="0">
                  <c:v>Cohort</c:v>
                </c:pt>
              </c:strCache>
            </c:strRef>
          </c:tx>
          <c:spPr>
            <a:ln w="28575" cap="rnd">
              <a:solidFill>
                <a:schemeClr val="accent2"/>
              </a:solidFill>
              <a:round/>
            </a:ln>
            <a:effectLst/>
          </c:spPr>
          <c:marker>
            <c:symbol val="none"/>
          </c:marker>
          <c:cat>
            <c:strRef>
              <c:f>Sheet2!$Q$37:$Q$40</c:f>
              <c:strCache>
                <c:ptCount val="4"/>
                <c:pt idx="0">
                  <c:v>Year 1 Fall</c:v>
                </c:pt>
                <c:pt idx="1">
                  <c:v>Year 1 Spring</c:v>
                </c:pt>
                <c:pt idx="2">
                  <c:v>Year 2 Fall</c:v>
                </c:pt>
                <c:pt idx="3">
                  <c:v>Year 2 Spring</c:v>
                </c:pt>
              </c:strCache>
            </c:strRef>
          </c:cat>
          <c:val>
            <c:numRef>
              <c:f>Sheet2!$S$37:$S$40</c:f>
              <c:numCache>
                <c:formatCode>0.000</c:formatCode>
                <c:ptCount val="4"/>
                <c:pt idx="0" formatCode="General">
                  <c:v>0</c:v>
                </c:pt>
                <c:pt idx="1">
                  <c:v>0.25005456204800991</c:v>
                </c:pt>
                <c:pt idx="2">
                  <c:v>0.335982932556109</c:v>
                </c:pt>
                <c:pt idx="3">
                  <c:v>0.35079944680796782</c:v>
                </c:pt>
              </c:numCache>
            </c:numRef>
          </c:val>
          <c:smooth val="0"/>
        </c:ser>
        <c:dLbls>
          <c:showLegendKey val="0"/>
          <c:showVal val="0"/>
          <c:showCatName val="0"/>
          <c:showSerName val="0"/>
          <c:showPercent val="0"/>
          <c:showBubbleSize val="0"/>
        </c:dLbls>
        <c:hiLowLines>
          <c:spPr>
            <a:ln w="9525" cap="flat" cmpd="sng" algn="ctr">
              <a:solidFill>
                <a:schemeClr val="tx1">
                  <a:lumMod val="75000"/>
                  <a:lumOff val="25000"/>
                  <a:alpha val="50000"/>
                </a:schemeClr>
              </a:solidFill>
              <a:round/>
            </a:ln>
            <a:effectLst/>
          </c:spPr>
        </c:hiLowLines>
        <c:marker val="1"/>
        <c:smooth val="0"/>
        <c:axId val="116970624"/>
        <c:axId val="116972544"/>
      </c:lineChart>
      <c:catAx>
        <c:axId val="116970624"/>
        <c:scaling>
          <c:orientation val="minMax"/>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prstClr val="black">
                        <a:lumMod val="65000"/>
                        <a:lumOff val="35000"/>
                      </a:prstClr>
                    </a:solidFill>
                    <a:latin typeface="+mn-lt"/>
                    <a:ea typeface="+mn-ea"/>
                    <a:cs typeface="+mn-cs"/>
                  </a:defRPr>
                </a:pPr>
                <a:r>
                  <a:rPr lang="en-US" sz="1400" b="0" i="0" baseline="0" dirty="0" smtClean="0">
                    <a:effectLst/>
                    <a:latin typeface="Calibri" panose="020F0502020204030204" pitchFamily="34" charset="0"/>
                  </a:rPr>
                  <a:t>Academic Period</a:t>
                </a:r>
                <a:endParaRPr lang="en-US" sz="1400" dirty="0" smtClean="0">
                  <a:effectLst/>
                  <a:latin typeface="Calibri" panose="020F0502020204030204" pitchFamily="34" charset="0"/>
                </a:endParaRP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972544"/>
        <c:crosses val="autoZero"/>
        <c:auto val="1"/>
        <c:lblAlgn val="ctr"/>
        <c:lblOffset val="100"/>
        <c:noMultiLvlLbl val="0"/>
      </c:catAx>
      <c:valAx>
        <c:axId val="116972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0" i="0" baseline="0" dirty="0">
                    <a:effectLst/>
                  </a:rPr>
                  <a:t>Attainment Rate</a:t>
                </a:r>
                <a:endParaRPr lang="en-US" sz="1400" dirty="0">
                  <a:effectLst/>
                </a:endParaRPr>
              </a:p>
            </c:rich>
          </c:tx>
          <c:layout>
            <c:manualLayout>
              <c:xMode val="edge"/>
              <c:yMode val="edge"/>
              <c:x val="1.6835016835016835E-2"/>
              <c:y val="0.3490080146231721"/>
            </c:manualLayout>
          </c:layout>
          <c:overlay val="0"/>
          <c:spPr>
            <a:noFill/>
            <a:ln>
              <a:noFill/>
            </a:ln>
            <a:effectLst/>
          </c:sp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97062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0" i="0" u="none" strike="noStrike" baseline="0" dirty="0" smtClean="0">
                <a:solidFill>
                  <a:srgbClr val="002060"/>
                </a:solidFill>
                <a:effectLst/>
                <a:latin typeface="Calibri" panose="020F0502020204030204" pitchFamily="34" charset="0"/>
              </a:rPr>
              <a:t>PSM Analysis</a:t>
            </a:r>
            <a:r>
              <a:rPr lang="en-US" sz="2400" b="0" i="0" baseline="0" dirty="0" smtClean="0">
                <a:solidFill>
                  <a:srgbClr val="002060"/>
                </a:solidFill>
                <a:effectLst/>
                <a:latin typeface="Calibri" panose="020F0502020204030204" pitchFamily="34" charset="0"/>
              </a:rPr>
              <a:t>: </a:t>
            </a:r>
            <a:endParaRPr lang="en-US" sz="2400" dirty="0" smtClean="0">
              <a:solidFill>
                <a:srgbClr val="002060"/>
              </a:solidFill>
              <a:effectLst/>
              <a:latin typeface="Calibri" panose="020F0502020204030204" pitchFamily="34" charset="0"/>
            </a:endParaRPr>
          </a:p>
          <a:p>
            <a:pPr>
              <a:defRPr sz="1400" b="0" i="0" u="none" strike="noStrike" kern="1200" spc="0" baseline="0">
                <a:solidFill>
                  <a:schemeClr val="tx1">
                    <a:lumMod val="65000"/>
                    <a:lumOff val="35000"/>
                  </a:schemeClr>
                </a:solidFill>
                <a:latin typeface="+mn-lt"/>
                <a:ea typeface="+mn-ea"/>
                <a:cs typeface="+mn-cs"/>
              </a:defRPr>
            </a:pPr>
            <a:r>
              <a:rPr lang="en-US" sz="2400" b="0" i="0" baseline="0" dirty="0" smtClean="0">
                <a:solidFill>
                  <a:srgbClr val="002060"/>
                </a:solidFill>
                <a:effectLst/>
                <a:latin typeface="Calibri" panose="020F0502020204030204" pitchFamily="34" charset="0"/>
              </a:rPr>
              <a:t>Transfer-Level English</a:t>
            </a:r>
            <a:endParaRPr lang="en-US" sz="2400" dirty="0">
              <a:solidFill>
                <a:srgbClr val="002060"/>
              </a:solidFill>
              <a:effectLst/>
              <a:latin typeface="Calibri" panose="020F0502020204030204" pitchFamily="34" charset="0"/>
            </a:endParaRPr>
          </a:p>
        </c:rich>
      </c:tx>
      <c:layout>
        <c:manualLayout>
          <c:xMode val="edge"/>
          <c:yMode val="edge"/>
          <c:x val="0.36382196716935805"/>
          <c:y val="1.6949152542372881E-2"/>
        </c:manualLayout>
      </c:layout>
      <c:overlay val="0"/>
      <c:spPr>
        <a:noFill/>
        <a:ln>
          <a:noFill/>
        </a:ln>
        <a:effectLst/>
      </c:spPr>
    </c:title>
    <c:autoTitleDeleted val="0"/>
    <c:plotArea>
      <c:layout/>
      <c:lineChart>
        <c:grouping val="standard"/>
        <c:varyColors val="0"/>
        <c:ser>
          <c:idx val="0"/>
          <c:order val="0"/>
          <c:tx>
            <c:strRef>
              <c:f>Sheet2!$R$27</c:f>
              <c:strCache>
                <c:ptCount val="1"/>
                <c:pt idx="0">
                  <c:v>NonCohort</c:v>
                </c:pt>
              </c:strCache>
            </c:strRef>
          </c:tx>
          <c:spPr>
            <a:ln w="28575" cap="rnd">
              <a:solidFill>
                <a:schemeClr val="accent1"/>
              </a:solidFill>
              <a:round/>
            </a:ln>
            <a:effectLst/>
          </c:spPr>
          <c:marker>
            <c:symbol val="none"/>
          </c:marker>
          <c:cat>
            <c:strRef>
              <c:f>Sheet2!$Q$28:$Q$31</c:f>
              <c:strCache>
                <c:ptCount val="4"/>
                <c:pt idx="0">
                  <c:v>Year 1 Fall</c:v>
                </c:pt>
                <c:pt idx="1">
                  <c:v>Year 1 Spring</c:v>
                </c:pt>
                <c:pt idx="2">
                  <c:v>Year 2 Fall</c:v>
                </c:pt>
                <c:pt idx="3">
                  <c:v>Year 2 Spring</c:v>
                </c:pt>
              </c:strCache>
            </c:strRef>
          </c:cat>
          <c:val>
            <c:numRef>
              <c:f>Sheet2!$R$28:$R$31</c:f>
              <c:numCache>
                <c:formatCode>0.000</c:formatCode>
                <c:ptCount val="4"/>
                <c:pt idx="0">
                  <c:v>0</c:v>
                </c:pt>
                <c:pt idx="1">
                  <c:v>0.43780076553145952</c:v>
                </c:pt>
                <c:pt idx="2">
                  <c:v>0.56482891730422979</c:v>
                </c:pt>
                <c:pt idx="3">
                  <c:v>0.51250754599799886</c:v>
                </c:pt>
              </c:numCache>
            </c:numRef>
          </c:val>
          <c:smooth val="0"/>
        </c:ser>
        <c:ser>
          <c:idx val="1"/>
          <c:order val="1"/>
          <c:tx>
            <c:strRef>
              <c:f>Sheet2!$S$27</c:f>
              <c:strCache>
                <c:ptCount val="1"/>
                <c:pt idx="0">
                  <c:v>Cohort</c:v>
                </c:pt>
              </c:strCache>
            </c:strRef>
          </c:tx>
          <c:spPr>
            <a:ln w="28575" cap="rnd">
              <a:solidFill>
                <a:schemeClr val="accent2"/>
              </a:solidFill>
              <a:round/>
            </a:ln>
            <a:effectLst/>
          </c:spPr>
          <c:marker>
            <c:symbol val="none"/>
          </c:marker>
          <c:cat>
            <c:strRef>
              <c:f>Sheet2!$Q$28:$Q$31</c:f>
              <c:strCache>
                <c:ptCount val="4"/>
                <c:pt idx="0">
                  <c:v>Year 1 Fall</c:v>
                </c:pt>
                <c:pt idx="1">
                  <c:v>Year 1 Spring</c:v>
                </c:pt>
                <c:pt idx="2">
                  <c:v>Year 2 Fall</c:v>
                </c:pt>
                <c:pt idx="3">
                  <c:v>Year 2 Spring</c:v>
                </c:pt>
              </c:strCache>
            </c:strRef>
          </c:cat>
          <c:val>
            <c:numRef>
              <c:f>Sheet2!$S$28:$S$31</c:f>
              <c:numCache>
                <c:formatCode>0.000</c:formatCode>
                <c:ptCount val="4"/>
                <c:pt idx="0" formatCode="General">
                  <c:v>0</c:v>
                </c:pt>
                <c:pt idx="1">
                  <c:v>0.63998910742495774</c:v>
                </c:pt>
                <c:pt idx="2">
                  <c:v>0.81248476102318223</c:v>
                </c:pt>
                <c:pt idx="3">
                  <c:v>0.66402622085462415</c:v>
                </c:pt>
              </c:numCache>
            </c:numRef>
          </c:val>
          <c:smooth val="0"/>
        </c:ser>
        <c:dLbls>
          <c:showLegendKey val="0"/>
          <c:showVal val="0"/>
          <c:showCatName val="0"/>
          <c:showSerName val="0"/>
          <c:showPercent val="0"/>
          <c:showBubbleSize val="0"/>
        </c:dLbls>
        <c:hiLowLines>
          <c:spPr>
            <a:ln w="3175" cap="flat" cmpd="sng" algn="ctr">
              <a:solidFill>
                <a:schemeClr val="tx1">
                  <a:lumMod val="75000"/>
                  <a:lumOff val="25000"/>
                  <a:alpha val="50000"/>
                </a:schemeClr>
              </a:solidFill>
              <a:round/>
            </a:ln>
            <a:effectLst/>
          </c:spPr>
        </c:hiLowLines>
        <c:marker val="1"/>
        <c:smooth val="0"/>
        <c:axId val="122555776"/>
        <c:axId val="122586624"/>
      </c:lineChart>
      <c:catAx>
        <c:axId val="122555776"/>
        <c:scaling>
          <c:orientation val="minMax"/>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prstClr val="black">
                        <a:lumMod val="65000"/>
                        <a:lumOff val="35000"/>
                      </a:prstClr>
                    </a:solidFill>
                    <a:latin typeface="+mn-lt"/>
                    <a:ea typeface="+mn-ea"/>
                    <a:cs typeface="+mn-cs"/>
                  </a:defRPr>
                </a:pPr>
                <a:r>
                  <a:rPr lang="en-US" sz="1400" b="0" i="0" baseline="0" dirty="0" smtClean="0">
                    <a:effectLst/>
                    <a:latin typeface="Calibri" panose="020F0502020204030204" pitchFamily="34" charset="0"/>
                  </a:rPr>
                  <a:t>Academic Period</a:t>
                </a:r>
                <a:endParaRPr lang="en-US" sz="1400" dirty="0" smtClean="0">
                  <a:effectLst/>
                  <a:latin typeface="Calibri" panose="020F0502020204030204" pitchFamily="34" charset="0"/>
                </a:endParaRP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586624"/>
        <c:crosses val="autoZero"/>
        <c:auto val="1"/>
        <c:lblAlgn val="ctr"/>
        <c:lblOffset val="100"/>
        <c:noMultiLvlLbl val="0"/>
      </c:catAx>
      <c:valAx>
        <c:axId val="12258662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Attainment</a:t>
                </a:r>
                <a:r>
                  <a:rPr lang="en-US" sz="1400" baseline="0" dirty="0"/>
                  <a:t> Rate</a:t>
                </a:r>
                <a:endParaRPr lang="en-US" sz="1400" dirty="0"/>
              </a:p>
            </c:rich>
          </c:tx>
          <c:layout>
            <c:manualLayout>
              <c:xMode val="edge"/>
              <c:yMode val="edge"/>
              <c:x val="1.864406779661017E-2"/>
              <c:y val="0.39259642332843986"/>
            </c:manualLayout>
          </c:layout>
          <c:overlay val="0"/>
          <c:spPr>
            <a:noFill/>
            <a:ln>
              <a:noFill/>
            </a:ln>
            <a:effectLst/>
          </c:sp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555776"/>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0" i="0" u="none" strike="noStrike" baseline="0" dirty="0" smtClean="0">
                <a:solidFill>
                  <a:srgbClr val="002060"/>
                </a:solidFill>
                <a:effectLst/>
                <a:latin typeface="Calibri" panose="020F0502020204030204" pitchFamily="34" charset="0"/>
              </a:rPr>
              <a:t>PSM Analysis:</a:t>
            </a:r>
          </a:p>
          <a:p>
            <a:pPr>
              <a:defRPr sz="1400" b="0" i="0" u="none" strike="noStrike" kern="1200" spc="0" baseline="0">
                <a:solidFill>
                  <a:schemeClr val="tx1">
                    <a:lumMod val="65000"/>
                    <a:lumOff val="35000"/>
                  </a:schemeClr>
                </a:solidFill>
                <a:latin typeface="+mn-lt"/>
                <a:ea typeface="+mn-ea"/>
                <a:cs typeface="+mn-cs"/>
              </a:defRPr>
            </a:pPr>
            <a:r>
              <a:rPr lang="en-US" sz="2400" b="0" i="0" u="none" strike="noStrike" baseline="0" dirty="0" smtClean="0">
                <a:solidFill>
                  <a:srgbClr val="002060"/>
                </a:solidFill>
                <a:effectLst/>
                <a:latin typeface="Calibri" panose="020F0502020204030204" pitchFamily="34" charset="0"/>
              </a:rPr>
              <a:t>Units Earned</a:t>
            </a:r>
            <a:endParaRPr lang="en-US" sz="2400" dirty="0">
              <a:solidFill>
                <a:srgbClr val="002060"/>
              </a:solidFill>
              <a:latin typeface="Calibri" panose="020F0502020204030204" pitchFamily="34" charset="0"/>
            </a:endParaRPr>
          </a:p>
        </c:rich>
      </c:tx>
      <c:layout>
        <c:manualLayout>
          <c:xMode val="edge"/>
          <c:yMode val="edge"/>
          <c:x val="0.40073248521732113"/>
          <c:y val="1.6913135291320987E-2"/>
        </c:manualLayout>
      </c:layout>
      <c:overlay val="0"/>
      <c:spPr>
        <a:noFill/>
        <a:ln>
          <a:noFill/>
        </a:ln>
        <a:effectLst/>
      </c:spPr>
    </c:title>
    <c:autoTitleDeleted val="0"/>
    <c:plotArea>
      <c:layout/>
      <c:lineChart>
        <c:grouping val="standard"/>
        <c:varyColors val="0"/>
        <c:ser>
          <c:idx val="0"/>
          <c:order val="0"/>
          <c:tx>
            <c:strRef>
              <c:f>Sheet2!$R$43</c:f>
              <c:strCache>
                <c:ptCount val="1"/>
                <c:pt idx="0">
                  <c:v>NonCohort</c:v>
                </c:pt>
              </c:strCache>
            </c:strRef>
          </c:tx>
          <c:spPr>
            <a:ln w="28575" cap="rnd">
              <a:solidFill>
                <a:schemeClr val="accent1"/>
              </a:solidFill>
              <a:round/>
            </a:ln>
            <a:effectLst/>
          </c:spPr>
          <c:marker>
            <c:symbol val="none"/>
          </c:marker>
          <c:dLbls>
            <c:dLbl>
              <c:idx val="0"/>
              <c:delete val="1"/>
              <c:extLst>
                <c:ext xmlns:c15="http://schemas.microsoft.com/office/drawing/2012/chart" uri="{CE6537A1-D6FC-4f65-9D91-7224C49458BB}"/>
              </c:extLst>
            </c:dLbl>
            <c:dLbl>
              <c:idx val="1"/>
              <c:layout>
                <c:manualLayout>
                  <c:x val="2.2222222222222171E-2"/>
                  <c:y val="6.481481481481481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9444444444444445E-2"/>
                  <c:y val="6.018518518518518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8.3333333333333332E-3"/>
                  <c:y val="2.7777777777777821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LeaderLines val="0"/>
              </c:ext>
            </c:extLst>
          </c:dLbls>
          <c:cat>
            <c:strRef>
              <c:f>Sheet2!$Q$44:$Q$47</c:f>
              <c:strCache>
                <c:ptCount val="4"/>
                <c:pt idx="0">
                  <c:v>Start</c:v>
                </c:pt>
                <c:pt idx="1">
                  <c:v>Year 1 Fall (End)</c:v>
                </c:pt>
                <c:pt idx="2">
                  <c:v>Year 1 Spring (End)</c:v>
                </c:pt>
                <c:pt idx="3">
                  <c:v>Year 2 Fall (End)</c:v>
                </c:pt>
              </c:strCache>
            </c:strRef>
          </c:cat>
          <c:val>
            <c:numRef>
              <c:f>Sheet2!$R$44:$R$47</c:f>
              <c:numCache>
                <c:formatCode>0.000</c:formatCode>
                <c:ptCount val="4"/>
                <c:pt idx="0">
                  <c:v>0</c:v>
                </c:pt>
                <c:pt idx="1">
                  <c:v>12.79095</c:v>
                </c:pt>
                <c:pt idx="2">
                  <c:v>20.371939999999999</c:v>
                </c:pt>
                <c:pt idx="3">
                  <c:v>25.32846</c:v>
                </c:pt>
              </c:numCache>
            </c:numRef>
          </c:val>
          <c:smooth val="0"/>
        </c:ser>
        <c:ser>
          <c:idx val="1"/>
          <c:order val="1"/>
          <c:tx>
            <c:strRef>
              <c:f>Sheet2!$S$43</c:f>
              <c:strCache>
                <c:ptCount val="1"/>
                <c:pt idx="0">
                  <c:v>Cohort</c:v>
                </c:pt>
              </c:strCache>
            </c:strRef>
          </c:tx>
          <c:spPr>
            <a:ln w="28575" cap="rnd">
              <a:solidFill>
                <a:schemeClr val="accent2"/>
              </a:solidFill>
              <a:round/>
            </a:ln>
            <a:effectLst/>
          </c:spPr>
          <c:marker>
            <c:symbol val="none"/>
          </c:marker>
          <c:dLbls>
            <c:dLbl>
              <c:idx val="0"/>
              <c:delete val="1"/>
              <c:extLst>
                <c:ext xmlns:c15="http://schemas.microsoft.com/office/drawing/2012/chart" uri="{CE6537A1-D6FC-4f65-9D91-7224C49458BB}"/>
              </c:extLst>
            </c:dLbl>
            <c:dLbl>
              <c:idx val="1"/>
              <c:layout>
                <c:manualLayout>
                  <c:x val="-0.125"/>
                  <c:y val="-0.1388888888888889"/>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6111111111111166E-2"/>
                  <c:y val="-0.1064814814814815"/>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6111111111111108E-2"/>
                  <c:y val="-6.9444444444444461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LeaderLines val="0"/>
              </c:ext>
            </c:extLst>
          </c:dLbls>
          <c:cat>
            <c:strRef>
              <c:f>Sheet2!$Q$44:$Q$47</c:f>
              <c:strCache>
                <c:ptCount val="4"/>
                <c:pt idx="0">
                  <c:v>Start</c:v>
                </c:pt>
                <c:pt idx="1">
                  <c:v>Year 1 Fall (End)</c:v>
                </c:pt>
                <c:pt idx="2">
                  <c:v>Year 1 Spring (End)</c:v>
                </c:pt>
                <c:pt idx="3">
                  <c:v>Year 2 Fall (End)</c:v>
                </c:pt>
              </c:strCache>
            </c:strRef>
          </c:cat>
          <c:val>
            <c:numRef>
              <c:f>Sheet2!$S$44:$S$47</c:f>
              <c:numCache>
                <c:formatCode>0.000</c:formatCode>
                <c:ptCount val="4"/>
                <c:pt idx="0" formatCode="General">
                  <c:v>0</c:v>
                </c:pt>
                <c:pt idx="1">
                  <c:v>17.911629999999999</c:v>
                </c:pt>
                <c:pt idx="2">
                  <c:v>26.981449999999999</c:v>
                </c:pt>
                <c:pt idx="3">
                  <c:v>32.68591</c:v>
                </c:pt>
              </c:numCache>
            </c:numRef>
          </c:val>
          <c:smooth val="0"/>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marker val="1"/>
        <c:smooth val="0"/>
        <c:axId val="123418112"/>
        <c:axId val="123420032"/>
      </c:lineChart>
      <c:catAx>
        <c:axId val="1234181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latin typeface="Calibri" panose="020F0502020204030204" pitchFamily="34" charset="0"/>
                  </a:rPr>
                  <a:t>Academic Period</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420032"/>
        <c:crosses val="autoZero"/>
        <c:auto val="1"/>
        <c:lblAlgn val="ctr"/>
        <c:lblOffset val="100"/>
        <c:noMultiLvlLbl val="0"/>
      </c:catAx>
      <c:valAx>
        <c:axId val="123420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Units Earned</a:t>
                </a:r>
              </a:p>
            </c:rich>
          </c:tx>
          <c:layout/>
          <c:overlay val="0"/>
          <c:spPr>
            <a:noFill/>
            <a:ln>
              <a:noFill/>
            </a:ln>
            <a:effectLst/>
          </c:sp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418112"/>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2">
  <a:schemeClr val="accent2"/>
</cs:colorStyle>
</file>

<file path=ppt/charts/colors4.xml><?xml version="1.0" encoding="utf-8"?>
<cs:colorStyle xmlns:cs="http://schemas.microsoft.com/office/drawing/2012/chartStyle" xmlns:a="http://schemas.openxmlformats.org/drawingml/2006/main" meth="withinLinearReversed" id="22">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CB6195-B140-4874-9A25-B56F8480C8BD}" type="doc">
      <dgm:prSet loTypeId="urn:microsoft.com/office/officeart/2005/8/layout/hList1" loCatId="list" qsTypeId="urn:microsoft.com/office/officeart/2005/8/quickstyle/simple1" qsCatId="simple" csTypeId="urn:microsoft.com/office/officeart/2005/8/colors/accent4_2" csCatId="accent4" phldr="1"/>
      <dgm:spPr/>
      <dgm:t>
        <a:bodyPr/>
        <a:lstStyle/>
        <a:p>
          <a:endParaRPr lang="en-US"/>
        </a:p>
      </dgm:t>
    </dgm:pt>
    <dgm:pt modelId="{C491A615-5F52-45E8-83BD-39E0A07EC075}">
      <dgm:prSet phldrT="[Text]" custT="1"/>
      <dgm:spPr>
        <a:xfrm>
          <a:off x="1905" y="254110"/>
          <a:ext cx="1857374" cy="626343"/>
        </a:xfrm>
      </dgm:spPr>
      <dgm:t>
        <a:bodyPr/>
        <a:lstStyle/>
        <a:p>
          <a:r>
            <a:rPr lang="en-US" sz="1400" b="1" smtClean="0">
              <a:latin typeface="Calibri" panose="020F0502020204030204" pitchFamily="34" charset="0"/>
              <a:ea typeface="+mn-ea"/>
              <a:cs typeface="+mn-cs"/>
            </a:rPr>
            <a:t>Year 1</a:t>
          </a:r>
        </a:p>
        <a:p>
          <a:r>
            <a:rPr lang="en-US" sz="1400" b="1" smtClean="0">
              <a:latin typeface="Calibri" panose="020F0502020204030204" pitchFamily="34" charset="0"/>
              <a:ea typeface="+mn-ea"/>
              <a:cs typeface="+mn-cs"/>
            </a:rPr>
            <a:t>Fall</a:t>
          </a:r>
          <a:endParaRPr lang="en-US" sz="1400" b="1" dirty="0">
            <a:latin typeface="Calibri" panose="020F0502020204030204" pitchFamily="34" charset="0"/>
            <a:ea typeface="+mn-ea"/>
            <a:cs typeface="+mn-cs"/>
          </a:endParaRPr>
        </a:p>
      </dgm:t>
    </dgm:pt>
    <dgm:pt modelId="{B6DC81B9-70E0-4DD7-9343-76CBBA0D2EA4}" type="parTrans" cxnId="{A160D775-5F0A-4BEE-BD55-B656B4601330}">
      <dgm:prSet/>
      <dgm:spPr/>
      <dgm:t>
        <a:bodyPr/>
        <a:lstStyle/>
        <a:p>
          <a:endParaRPr lang="en-US"/>
        </a:p>
      </dgm:t>
    </dgm:pt>
    <dgm:pt modelId="{7A1AE987-0C1C-4654-93E5-E2C7DE7307DF}" type="sibTrans" cxnId="{A160D775-5F0A-4BEE-BD55-B656B4601330}">
      <dgm:prSet/>
      <dgm:spPr/>
      <dgm:t>
        <a:bodyPr/>
        <a:lstStyle/>
        <a:p>
          <a:endParaRPr lang="en-US"/>
        </a:p>
      </dgm:t>
    </dgm:pt>
    <dgm:pt modelId="{F32F7E96-0C6D-476D-B0C7-3700841BF5E5}">
      <dgm:prSet phldrT="[Text]" custT="1"/>
      <dgm:spPr>
        <a:xfrm>
          <a:off x="1905" y="880454"/>
          <a:ext cx="1857374" cy="2017575"/>
        </a:xfrm>
      </dgm:spPr>
      <dgm:t>
        <a:bodyPr/>
        <a:lstStyle/>
        <a:p>
          <a:r>
            <a:rPr lang="en-US" sz="1600" dirty="0" smtClean="0">
              <a:solidFill>
                <a:srgbClr val="002060"/>
              </a:solidFill>
              <a:latin typeface="Calibri" panose="020F0502020204030204" pitchFamily="34" charset="0"/>
              <a:ea typeface="+mn-ea"/>
              <a:cs typeface="+mn-cs"/>
            </a:rPr>
            <a:t>English</a:t>
          </a:r>
          <a:endParaRPr lang="en-US" sz="1600" dirty="0">
            <a:solidFill>
              <a:srgbClr val="002060"/>
            </a:solidFill>
            <a:latin typeface="Rockwell"/>
            <a:ea typeface="+mn-ea"/>
            <a:cs typeface="+mn-cs"/>
          </a:endParaRPr>
        </a:p>
      </dgm:t>
    </dgm:pt>
    <dgm:pt modelId="{C36C29A1-2031-43DC-89C7-8687E01AD835}" type="parTrans" cxnId="{1D6B7FDD-F8CD-4D7D-B78E-88001DC748B6}">
      <dgm:prSet/>
      <dgm:spPr/>
      <dgm:t>
        <a:bodyPr/>
        <a:lstStyle/>
        <a:p>
          <a:endParaRPr lang="en-US"/>
        </a:p>
      </dgm:t>
    </dgm:pt>
    <dgm:pt modelId="{F248E554-4732-42D8-8727-6483FB02121E}" type="sibTrans" cxnId="{1D6B7FDD-F8CD-4D7D-B78E-88001DC748B6}">
      <dgm:prSet/>
      <dgm:spPr/>
      <dgm:t>
        <a:bodyPr/>
        <a:lstStyle/>
        <a:p>
          <a:endParaRPr lang="en-US"/>
        </a:p>
      </dgm:t>
    </dgm:pt>
    <dgm:pt modelId="{063A2199-C603-4752-BB62-1A27E37A2B92}">
      <dgm:prSet phldrT="[Text]" custT="1"/>
      <dgm:spPr>
        <a:xfrm>
          <a:off x="2119312" y="254110"/>
          <a:ext cx="1857374" cy="626343"/>
        </a:xfrm>
      </dgm:spPr>
      <dgm:t>
        <a:bodyPr/>
        <a:lstStyle/>
        <a:p>
          <a:r>
            <a:rPr lang="en-US" sz="1400" b="1" smtClean="0">
              <a:latin typeface="Calibri" panose="020F0502020204030204" pitchFamily="34" charset="0"/>
              <a:ea typeface="+mn-ea"/>
              <a:cs typeface="+mn-cs"/>
            </a:rPr>
            <a:t>Year 1</a:t>
          </a:r>
        </a:p>
        <a:p>
          <a:r>
            <a:rPr lang="en-US" sz="1400" b="1" smtClean="0">
              <a:latin typeface="Calibri" panose="020F0502020204030204" pitchFamily="34" charset="0"/>
              <a:ea typeface="+mn-ea"/>
              <a:cs typeface="+mn-cs"/>
            </a:rPr>
            <a:t>Spring</a:t>
          </a:r>
          <a:endParaRPr lang="en-US" sz="1400" b="1" dirty="0">
            <a:latin typeface="Calibri" panose="020F0502020204030204" pitchFamily="34" charset="0"/>
            <a:ea typeface="+mn-ea"/>
            <a:cs typeface="+mn-cs"/>
          </a:endParaRPr>
        </a:p>
      </dgm:t>
    </dgm:pt>
    <dgm:pt modelId="{9035920E-9732-4B59-8E44-EF0AED0B70E5}" type="parTrans" cxnId="{D2644950-16E7-41BC-AE0C-E823210D65DD}">
      <dgm:prSet/>
      <dgm:spPr/>
      <dgm:t>
        <a:bodyPr/>
        <a:lstStyle/>
        <a:p>
          <a:endParaRPr lang="en-US"/>
        </a:p>
      </dgm:t>
    </dgm:pt>
    <dgm:pt modelId="{A4456D3C-A1A2-444C-8B63-EDF2F93B0617}" type="sibTrans" cxnId="{D2644950-16E7-41BC-AE0C-E823210D65DD}">
      <dgm:prSet/>
      <dgm:spPr/>
      <dgm:t>
        <a:bodyPr/>
        <a:lstStyle/>
        <a:p>
          <a:endParaRPr lang="en-US"/>
        </a:p>
      </dgm:t>
    </dgm:pt>
    <dgm:pt modelId="{FC7F0D30-E0A9-4190-8890-57122E77D114}">
      <dgm:prSet phldrT="[Text]" custT="1"/>
      <dgm:spPr>
        <a:xfrm>
          <a:off x="2119312" y="880454"/>
          <a:ext cx="1857374" cy="2017575"/>
        </a:xfrm>
      </dgm:spPr>
      <dgm:t>
        <a:bodyPr/>
        <a:lstStyle/>
        <a:p>
          <a:r>
            <a:rPr lang="en-US" sz="1600" dirty="0" smtClean="0">
              <a:solidFill>
                <a:srgbClr val="002060"/>
              </a:solidFill>
              <a:latin typeface="Calibri" panose="020F0502020204030204" pitchFamily="34" charset="0"/>
              <a:ea typeface="+mn-ea"/>
              <a:cs typeface="+mn-cs"/>
            </a:rPr>
            <a:t>English</a:t>
          </a:r>
          <a:endParaRPr lang="en-US" sz="1600" dirty="0">
            <a:solidFill>
              <a:srgbClr val="002060"/>
            </a:solidFill>
            <a:latin typeface="Rockwell"/>
            <a:ea typeface="+mn-ea"/>
            <a:cs typeface="+mn-cs"/>
          </a:endParaRPr>
        </a:p>
      </dgm:t>
    </dgm:pt>
    <dgm:pt modelId="{A65E5A24-886C-4254-AC68-6A43A98D0578}" type="parTrans" cxnId="{261FCB97-212F-420A-BED3-999746245110}">
      <dgm:prSet/>
      <dgm:spPr/>
      <dgm:t>
        <a:bodyPr/>
        <a:lstStyle/>
        <a:p>
          <a:endParaRPr lang="en-US"/>
        </a:p>
      </dgm:t>
    </dgm:pt>
    <dgm:pt modelId="{F28476C4-3D57-4D0E-B943-8B8C666AAA94}" type="sibTrans" cxnId="{261FCB97-212F-420A-BED3-999746245110}">
      <dgm:prSet/>
      <dgm:spPr/>
      <dgm:t>
        <a:bodyPr/>
        <a:lstStyle/>
        <a:p>
          <a:endParaRPr lang="en-US"/>
        </a:p>
      </dgm:t>
    </dgm:pt>
    <dgm:pt modelId="{DC8F198A-3FBA-4461-8A00-5B443817BDF5}">
      <dgm:prSet phldrT="[Text]" custT="1"/>
      <dgm:spPr>
        <a:xfrm>
          <a:off x="4236719" y="254110"/>
          <a:ext cx="1857374" cy="626343"/>
        </a:xfrm>
      </dgm:spPr>
      <dgm:t>
        <a:bodyPr/>
        <a:lstStyle/>
        <a:p>
          <a:r>
            <a:rPr lang="en-US" sz="1600" b="1" smtClean="0">
              <a:latin typeface="Calibri" panose="020F0502020204030204" pitchFamily="34" charset="0"/>
              <a:ea typeface="+mn-ea"/>
              <a:cs typeface="+mn-cs"/>
            </a:rPr>
            <a:t>Year 2</a:t>
          </a:r>
          <a:endParaRPr lang="en-US" sz="1600" b="1" dirty="0">
            <a:latin typeface="Calibri" panose="020F0502020204030204" pitchFamily="34" charset="0"/>
            <a:ea typeface="+mn-ea"/>
            <a:cs typeface="+mn-cs"/>
          </a:endParaRPr>
        </a:p>
      </dgm:t>
    </dgm:pt>
    <dgm:pt modelId="{5029CD44-BAE0-4492-A58D-5E5BB872CEA8}" type="parTrans" cxnId="{5CAB34E2-751E-432C-A196-F1AC0496BDF4}">
      <dgm:prSet/>
      <dgm:spPr/>
      <dgm:t>
        <a:bodyPr/>
        <a:lstStyle/>
        <a:p>
          <a:endParaRPr lang="en-US"/>
        </a:p>
      </dgm:t>
    </dgm:pt>
    <dgm:pt modelId="{26E50878-570A-4140-A8C1-44C83097AFF7}" type="sibTrans" cxnId="{5CAB34E2-751E-432C-A196-F1AC0496BDF4}">
      <dgm:prSet/>
      <dgm:spPr/>
      <dgm:t>
        <a:bodyPr/>
        <a:lstStyle/>
        <a:p>
          <a:endParaRPr lang="en-US"/>
        </a:p>
      </dgm:t>
    </dgm:pt>
    <dgm:pt modelId="{B1FA3ABF-E728-4DFF-9F82-617CCAA0245E}">
      <dgm:prSet phldrT="[Text]" custT="1"/>
      <dgm:spPr>
        <a:xfrm>
          <a:off x="4236719" y="880454"/>
          <a:ext cx="1857374" cy="2017575"/>
        </a:xfrm>
      </dgm:spPr>
      <dgm:t>
        <a:bodyPr/>
        <a:lstStyle/>
        <a:p>
          <a:pPr marL="114300" indent="-114300" defTabSz="666750">
            <a:lnSpc>
              <a:spcPct val="90000"/>
            </a:lnSpc>
            <a:spcBef>
              <a:spcPct val="0"/>
            </a:spcBef>
            <a:spcAft>
              <a:spcPct val="15000"/>
            </a:spcAft>
            <a:buNone/>
          </a:pPr>
          <a:r>
            <a:rPr lang="en-US" sz="1400" dirty="0" smtClean="0">
              <a:solidFill>
                <a:srgbClr val="002060"/>
              </a:solidFill>
              <a:latin typeface="Calibri" panose="020F0502020204030204" pitchFamily="34" charset="0"/>
              <a:ea typeface="+mn-ea"/>
              <a:cs typeface="+mn-cs"/>
            </a:rPr>
            <a:t>Required hybrid  course with support</a:t>
          </a:r>
          <a:endParaRPr lang="en-US" sz="1400" dirty="0">
            <a:solidFill>
              <a:srgbClr val="002060"/>
            </a:solidFill>
            <a:latin typeface="Rockwell"/>
            <a:ea typeface="+mn-ea"/>
            <a:cs typeface="+mn-cs"/>
          </a:endParaRPr>
        </a:p>
      </dgm:t>
    </dgm:pt>
    <dgm:pt modelId="{AFFBA1DA-2FA4-419D-812B-3EFB1A04C078}" type="parTrans" cxnId="{D4B2CEE8-0D07-4F29-A795-301192C208E1}">
      <dgm:prSet/>
      <dgm:spPr/>
      <dgm:t>
        <a:bodyPr/>
        <a:lstStyle/>
        <a:p>
          <a:endParaRPr lang="en-US"/>
        </a:p>
      </dgm:t>
    </dgm:pt>
    <dgm:pt modelId="{F4EDD568-A10A-4526-996C-28AADDDC7084}" type="sibTrans" cxnId="{D4B2CEE8-0D07-4F29-A795-301192C208E1}">
      <dgm:prSet/>
      <dgm:spPr/>
      <dgm:t>
        <a:bodyPr/>
        <a:lstStyle/>
        <a:p>
          <a:endParaRPr lang="en-US"/>
        </a:p>
      </dgm:t>
    </dgm:pt>
    <dgm:pt modelId="{9C535CE7-571C-4A82-BE7D-8EC1DA8CAD5E}">
      <dgm:prSet custT="1"/>
      <dgm:spPr>
        <a:xfrm>
          <a:off x="1905" y="880454"/>
          <a:ext cx="1857374" cy="2017575"/>
        </a:xfrm>
      </dgm:spPr>
      <dgm:t>
        <a:bodyPr/>
        <a:lstStyle/>
        <a:p>
          <a:r>
            <a:rPr lang="en-US" sz="1600" dirty="0" smtClean="0">
              <a:solidFill>
                <a:srgbClr val="002060"/>
              </a:solidFill>
              <a:latin typeface="Calibri" panose="020F0502020204030204" pitchFamily="34" charset="0"/>
              <a:ea typeface="+mn-ea"/>
              <a:cs typeface="+mn-cs"/>
            </a:rPr>
            <a:t>Math</a:t>
          </a:r>
          <a:endParaRPr lang="en-US" sz="1600" dirty="0">
            <a:solidFill>
              <a:srgbClr val="002060"/>
            </a:solidFill>
            <a:latin typeface="Calibri" panose="020F0502020204030204" pitchFamily="34" charset="0"/>
            <a:ea typeface="+mn-ea"/>
            <a:cs typeface="+mn-cs"/>
          </a:endParaRPr>
        </a:p>
      </dgm:t>
    </dgm:pt>
    <dgm:pt modelId="{D4C3D266-1489-4428-9F58-404D8CE02C42}" type="parTrans" cxnId="{2D1B2B4E-7269-447B-8B0E-2A60DD4AC3FE}">
      <dgm:prSet/>
      <dgm:spPr/>
      <dgm:t>
        <a:bodyPr/>
        <a:lstStyle/>
        <a:p>
          <a:endParaRPr lang="en-US"/>
        </a:p>
      </dgm:t>
    </dgm:pt>
    <dgm:pt modelId="{89E8FF60-799D-4140-8A21-FC4BD4854240}" type="sibTrans" cxnId="{2D1B2B4E-7269-447B-8B0E-2A60DD4AC3FE}">
      <dgm:prSet/>
      <dgm:spPr/>
      <dgm:t>
        <a:bodyPr/>
        <a:lstStyle/>
        <a:p>
          <a:endParaRPr lang="en-US"/>
        </a:p>
      </dgm:t>
    </dgm:pt>
    <dgm:pt modelId="{30D31E7E-1A94-4267-A39B-8C379332E17D}">
      <dgm:prSet custT="1"/>
      <dgm:spPr>
        <a:xfrm>
          <a:off x="1905" y="880454"/>
          <a:ext cx="1857374" cy="2017575"/>
        </a:xfrm>
      </dgm:spPr>
      <dgm:t>
        <a:bodyPr/>
        <a:lstStyle/>
        <a:p>
          <a:r>
            <a:rPr lang="en-US" sz="1600" dirty="0" smtClean="0">
              <a:solidFill>
                <a:srgbClr val="002060"/>
              </a:solidFill>
              <a:latin typeface="Calibri" panose="020F0502020204030204" pitchFamily="34" charset="0"/>
              <a:ea typeface="+mn-ea"/>
              <a:cs typeface="+mn-cs"/>
            </a:rPr>
            <a:t>College 1</a:t>
          </a:r>
          <a:endParaRPr lang="en-US" sz="1600" dirty="0">
            <a:solidFill>
              <a:srgbClr val="002060"/>
            </a:solidFill>
            <a:latin typeface="Calibri" panose="020F0502020204030204" pitchFamily="34" charset="0"/>
            <a:ea typeface="+mn-ea"/>
            <a:cs typeface="+mn-cs"/>
          </a:endParaRPr>
        </a:p>
      </dgm:t>
    </dgm:pt>
    <dgm:pt modelId="{BC40EBD9-32AC-4520-87C0-77F8365EE78C}" type="parTrans" cxnId="{150105A3-D0CD-4770-88AC-E5251C941E2F}">
      <dgm:prSet/>
      <dgm:spPr/>
      <dgm:t>
        <a:bodyPr/>
        <a:lstStyle/>
        <a:p>
          <a:endParaRPr lang="en-US"/>
        </a:p>
      </dgm:t>
    </dgm:pt>
    <dgm:pt modelId="{94742E8E-A025-40FB-A48B-3D9E73B44FFA}" type="sibTrans" cxnId="{150105A3-D0CD-4770-88AC-E5251C941E2F}">
      <dgm:prSet/>
      <dgm:spPr/>
      <dgm:t>
        <a:bodyPr/>
        <a:lstStyle/>
        <a:p>
          <a:endParaRPr lang="en-US"/>
        </a:p>
      </dgm:t>
    </dgm:pt>
    <dgm:pt modelId="{43C426D2-37B1-4D54-8230-B73543D19BF6}">
      <dgm:prSet custT="1"/>
      <dgm:spPr>
        <a:xfrm>
          <a:off x="2119312" y="880454"/>
          <a:ext cx="1857374" cy="2017575"/>
        </a:xfrm>
      </dgm:spPr>
      <dgm:t>
        <a:bodyPr/>
        <a:lstStyle/>
        <a:p>
          <a:r>
            <a:rPr lang="en-US" sz="1600" dirty="0" smtClean="0">
              <a:solidFill>
                <a:srgbClr val="002060"/>
              </a:solidFill>
              <a:latin typeface="Calibri" panose="020F0502020204030204" pitchFamily="34" charset="0"/>
              <a:ea typeface="+mn-ea"/>
              <a:cs typeface="+mn-cs"/>
            </a:rPr>
            <a:t>Math</a:t>
          </a:r>
          <a:endParaRPr lang="en-US" sz="1600" dirty="0">
            <a:solidFill>
              <a:srgbClr val="002060"/>
            </a:solidFill>
            <a:latin typeface="Calibri" panose="020F0502020204030204" pitchFamily="34" charset="0"/>
            <a:ea typeface="+mn-ea"/>
            <a:cs typeface="+mn-cs"/>
          </a:endParaRPr>
        </a:p>
      </dgm:t>
    </dgm:pt>
    <dgm:pt modelId="{89415107-77B3-464C-8528-CD2D75539104}" type="parTrans" cxnId="{B9D25B26-D0AF-4F25-87B6-011AF95AD00B}">
      <dgm:prSet/>
      <dgm:spPr/>
      <dgm:t>
        <a:bodyPr/>
        <a:lstStyle/>
        <a:p>
          <a:endParaRPr lang="en-US"/>
        </a:p>
      </dgm:t>
    </dgm:pt>
    <dgm:pt modelId="{B79A41EC-7BF3-4A4D-8990-362EB114F132}" type="sibTrans" cxnId="{B9D25B26-D0AF-4F25-87B6-011AF95AD00B}">
      <dgm:prSet/>
      <dgm:spPr/>
      <dgm:t>
        <a:bodyPr/>
        <a:lstStyle/>
        <a:p>
          <a:endParaRPr lang="en-US"/>
        </a:p>
      </dgm:t>
    </dgm:pt>
    <dgm:pt modelId="{C7685CED-D536-4D96-ABE1-7485B3A2EFF1}">
      <dgm:prSet custT="1"/>
      <dgm:spPr>
        <a:xfrm>
          <a:off x="2119312" y="880454"/>
          <a:ext cx="1857374" cy="2017575"/>
        </a:xfrm>
      </dgm:spPr>
      <dgm:t>
        <a:bodyPr/>
        <a:lstStyle/>
        <a:p>
          <a:r>
            <a:rPr lang="en-US" sz="1600" dirty="0" smtClean="0">
              <a:solidFill>
                <a:srgbClr val="002060"/>
              </a:solidFill>
              <a:latin typeface="Calibri" panose="020F0502020204030204" pitchFamily="34" charset="0"/>
              <a:ea typeface="+mn-ea"/>
              <a:cs typeface="+mn-cs"/>
            </a:rPr>
            <a:t>GE or Speech 1</a:t>
          </a:r>
          <a:endParaRPr lang="en-US" sz="1600" dirty="0">
            <a:solidFill>
              <a:srgbClr val="002060"/>
            </a:solidFill>
            <a:latin typeface="Calibri" panose="020F0502020204030204" pitchFamily="34" charset="0"/>
            <a:ea typeface="+mn-ea"/>
            <a:cs typeface="+mn-cs"/>
          </a:endParaRPr>
        </a:p>
      </dgm:t>
    </dgm:pt>
    <dgm:pt modelId="{3F5272D0-392C-4D9F-82DF-891118BCAA75}" type="parTrans" cxnId="{FA801657-347D-4CB3-A1B9-2EA9B727051C}">
      <dgm:prSet/>
      <dgm:spPr/>
      <dgm:t>
        <a:bodyPr/>
        <a:lstStyle/>
        <a:p>
          <a:endParaRPr lang="en-US"/>
        </a:p>
      </dgm:t>
    </dgm:pt>
    <dgm:pt modelId="{B9F0CA6D-0A37-4F77-8112-EBA048ED641A}" type="sibTrans" cxnId="{FA801657-347D-4CB3-A1B9-2EA9B727051C}">
      <dgm:prSet/>
      <dgm:spPr/>
      <dgm:t>
        <a:bodyPr/>
        <a:lstStyle/>
        <a:p>
          <a:endParaRPr lang="en-US"/>
        </a:p>
      </dgm:t>
    </dgm:pt>
    <dgm:pt modelId="{D4F8BC6D-8D08-4B2E-91C0-87888E1157D5}">
      <dgm:prSet custT="1"/>
      <dgm:spPr>
        <a:xfrm>
          <a:off x="2119312" y="880454"/>
          <a:ext cx="1857374" cy="2017575"/>
        </a:xfrm>
      </dgm:spPr>
      <dgm:t>
        <a:bodyPr/>
        <a:lstStyle/>
        <a:p>
          <a:r>
            <a:rPr lang="en-US" sz="1600" dirty="0" smtClean="0">
              <a:solidFill>
                <a:srgbClr val="002060"/>
              </a:solidFill>
              <a:latin typeface="Calibri" panose="020F0502020204030204" pitchFamily="34" charset="0"/>
              <a:ea typeface="+mn-ea"/>
              <a:cs typeface="+mn-cs"/>
            </a:rPr>
            <a:t>GE</a:t>
          </a:r>
          <a:endParaRPr lang="en-US" sz="1600" dirty="0">
            <a:solidFill>
              <a:srgbClr val="002060"/>
            </a:solidFill>
            <a:latin typeface="Calibri" panose="020F0502020204030204" pitchFamily="34" charset="0"/>
            <a:ea typeface="+mn-ea"/>
            <a:cs typeface="+mn-cs"/>
          </a:endParaRPr>
        </a:p>
      </dgm:t>
    </dgm:pt>
    <dgm:pt modelId="{7FA5FE6F-AC57-444A-A006-0E2E83C2D2DF}" type="parTrans" cxnId="{9837D82E-5A79-426F-B505-DCFBA685EF47}">
      <dgm:prSet/>
      <dgm:spPr/>
      <dgm:t>
        <a:bodyPr/>
        <a:lstStyle/>
        <a:p>
          <a:endParaRPr lang="en-US"/>
        </a:p>
      </dgm:t>
    </dgm:pt>
    <dgm:pt modelId="{94B9FF69-5076-4147-9002-868471CD8869}" type="sibTrans" cxnId="{9837D82E-5A79-426F-B505-DCFBA685EF47}">
      <dgm:prSet/>
      <dgm:spPr/>
      <dgm:t>
        <a:bodyPr/>
        <a:lstStyle/>
        <a:p>
          <a:endParaRPr lang="en-US"/>
        </a:p>
      </dgm:t>
    </dgm:pt>
    <dgm:pt modelId="{8E4E342C-B6DC-40AC-9A6A-603929C4516F}">
      <dgm:prSet custT="1"/>
      <dgm:spPr>
        <a:xfrm>
          <a:off x="4236719" y="880454"/>
          <a:ext cx="1857374" cy="2017575"/>
        </a:xfrm>
      </dgm:spPr>
      <dgm:t>
        <a:bodyPr/>
        <a:lstStyle/>
        <a:p>
          <a:pPr marL="114300" marR="0" indent="-114300" defTabSz="914400" eaLnBrk="1" fontAlgn="auto" latinLnBrk="0" hangingPunct="1">
            <a:lnSpc>
              <a:spcPct val="100000"/>
            </a:lnSpc>
            <a:spcBef>
              <a:spcPts val="0"/>
            </a:spcBef>
            <a:spcAft>
              <a:spcPts val="0"/>
            </a:spcAft>
            <a:buClrTx/>
            <a:buSzTx/>
            <a:buFontTx/>
            <a:buNone/>
            <a:tabLst/>
            <a:defRPr/>
          </a:pPr>
          <a:r>
            <a:rPr lang="en-US" sz="1400" dirty="0" smtClean="0">
              <a:solidFill>
                <a:srgbClr val="002060"/>
              </a:solidFill>
              <a:latin typeface="Calibri" panose="020F0502020204030204" pitchFamily="34" charset="0"/>
              <a:ea typeface="+mn-ea"/>
              <a:cs typeface="+mn-cs"/>
            </a:rPr>
            <a:t>Leadership</a:t>
          </a:r>
          <a:endParaRPr lang="en-US" sz="1400" dirty="0">
            <a:solidFill>
              <a:srgbClr val="002060"/>
            </a:solidFill>
            <a:latin typeface="Calibri" panose="020F0502020204030204" pitchFamily="34" charset="0"/>
            <a:ea typeface="+mn-ea"/>
            <a:cs typeface="+mn-cs"/>
          </a:endParaRPr>
        </a:p>
      </dgm:t>
    </dgm:pt>
    <dgm:pt modelId="{7B177908-8326-4F87-B19A-EB7AEEFE46B1}" type="parTrans" cxnId="{9AF68F2C-C017-4B96-92C3-E3265D95057D}">
      <dgm:prSet/>
      <dgm:spPr/>
      <dgm:t>
        <a:bodyPr/>
        <a:lstStyle/>
        <a:p>
          <a:endParaRPr lang="en-US"/>
        </a:p>
      </dgm:t>
    </dgm:pt>
    <dgm:pt modelId="{9F6C3A01-E194-4F01-9D15-2C4DD5216A1D}" type="sibTrans" cxnId="{9AF68F2C-C017-4B96-92C3-E3265D95057D}">
      <dgm:prSet/>
      <dgm:spPr/>
      <dgm:t>
        <a:bodyPr/>
        <a:lstStyle/>
        <a:p>
          <a:endParaRPr lang="en-US"/>
        </a:p>
      </dgm:t>
    </dgm:pt>
    <dgm:pt modelId="{6EAB40A4-DF60-4F78-872F-0F35BF406C16}">
      <dgm:prSet/>
      <dgm:spPr>
        <a:xfrm>
          <a:off x="4236719" y="880454"/>
          <a:ext cx="1857374" cy="2017575"/>
        </a:xfrm>
      </dgm:spPr>
      <dgm:t>
        <a:bodyPr/>
        <a:lstStyle/>
        <a:p>
          <a:pPr marL="114300" indent="0" defTabSz="666750">
            <a:lnSpc>
              <a:spcPct val="90000"/>
            </a:lnSpc>
            <a:spcBef>
              <a:spcPct val="0"/>
            </a:spcBef>
            <a:spcAft>
              <a:spcPct val="15000"/>
            </a:spcAft>
            <a:buNone/>
          </a:pPr>
          <a:endParaRPr lang="en-US" sz="1300" dirty="0">
            <a:solidFill>
              <a:sysClr val="windowText" lastClr="000000">
                <a:hueOff val="0"/>
                <a:satOff val="0"/>
                <a:lumOff val="0"/>
                <a:alphaOff val="0"/>
              </a:sysClr>
            </a:solidFill>
            <a:latin typeface="Calibri" panose="020F0502020204030204" pitchFamily="34" charset="0"/>
            <a:ea typeface="+mn-ea"/>
            <a:cs typeface="+mn-cs"/>
          </a:endParaRPr>
        </a:p>
      </dgm:t>
    </dgm:pt>
    <dgm:pt modelId="{8F74E282-00A0-484D-8E6F-623268ED1045}" type="parTrans" cxnId="{575F31D8-941A-4326-B9BD-302B836E20AA}">
      <dgm:prSet/>
      <dgm:spPr/>
      <dgm:t>
        <a:bodyPr/>
        <a:lstStyle/>
        <a:p>
          <a:endParaRPr lang="en-US"/>
        </a:p>
      </dgm:t>
    </dgm:pt>
    <dgm:pt modelId="{84F2798F-D356-46A4-B60F-00EF1E199D44}" type="sibTrans" cxnId="{575F31D8-941A-4326-B9BD-302B836E20AA}">
      <dgm:prSet/>
      <dgm:spPr/>
      <dgm:t>
        <a:bodyPr/>
        <a:lstStyle/>
        <a:p>
          <a:endParaRPr lang="en-US"/>
        </a:p>
      </dgm:t>
    </dgm:pt>
    <dgm:pt modelId="{C82BDCF0-A63A-4D50-BC53-F9719AA20FE3}">
      <dgm:prSet phldrT="[Text]" custT="1"/>
      <dgm:spPr>
        <a:xfrm>
          <a:off x="4236719" y="880454"/>
          <a:ext cx="1857374" cy="2017575"/>
        </a:xfrm>
      </dgm:spPr>
      <dgm:t>
        <a:bodyPr/>
        <a:lstStyle/>
        <a:p>
          <a:pPr marL="114300" indent="-114300" defTabSz="666750">
            <a:lnSpc>
              <a:spcPct val="90000"/>
            </a:lnSpc>
            <a:spcBef>
              <a:spcPct val="0"/>
            </a:spcBef>
            <a:spcAft>
              <a:spcPct val="15000"/>
            </a:spcAft>
            <a:buNone/>
          </a:pPr>
          <a:r>
            <a:rPr lang="en-US" sz="1400" dirty="0" smtClean="0">
              <a:solidFill>
                <a:srgbClr val="002060"/>
              </a:solidFill>
              <a:latin typeface="Calibri" panose="020F0502020204030204" pitchFamily="34" charset="0"/>
              <a:ea typeface="+mn-ea"/>
              <a:cs typeface="+mn-cs"/>
            </a:rPr>
            <a:t>Coaching, counseling, &amp; </a:t>
          </a:r>
          <a:r>
            <a:rPr lang="en-US" sz="1400" dirty="0" err="1" smtClean="0">
              <a:solidFill>
                <a:srgbClr val="002060"/>
              </a:solidFill>
              <a:latin typeface="Calibri" panose="020F0502020204030204" pitchFamily="34" charset="0"/>
              <a:ea typeface="+mn-ea"/>
              <a:cs typeface="+mn-cs"/>
            </a:rPr>
            <a:t>ePortfolio</a:t>
          </a:r>
          <a:r>
            <a:rPr lang="en-US" sz="1400" dirty="0" smtClean="0">
              <a:solidFill>
                <a:srgbClr val="002060"/>
              </a:solidFill>
              <a:latin typeface="Calibri" panose="020F0502020204030204" pitchFamily="34" charset="0"/>
              <a:ea typeface="+mn-ea"/>
              <a:cs typeface="+mn-cs"/>
            </a:rPr>
            <a:t>  support</a:t>
          </a:r>
          <a:endParaRPr lang="en-US" sz="1400" dirty="0">
            <a:solidFill>
              <a:srgbClr val="002060"/>
            </a:solidFill>
            <a:latin typeface="Calibri" panose="020F0502020204030204" pitchFamily="34" charset="0"/>
            <a:ea typeface="+mn-ea"/>
            <a:cs typeface="+mn-cs"/>
          </a:endParaRPr>
        </a:p>
      </dgm:t>
    </dgm:pt>
    <dgm:pt modelId="{E0D5937E-C7D6-4C1B-9E5D-F148EFEE4C40}" type="parTrans" cxnId="{25A370DE-6353-4141-BD3F-01FDAB590322}">
      <dgm:prSet/>
      <dgm:spPr/>
      <dgm:t>
        <a:bodyPr/>
        <a:lstStyle/>
        <a:p>
          <a:endParaRPr lang="en-US"/>
        </a:p>
      </dgm:t>
    </dgm:pt>
    <dgm:pt modelId="{54F9A38E-7BD5-412A-BB4F-21049506AAE9}" type="sibTrans" cxnId="{25A370DE-6353-4141-BD3F-01FDAB590322}">
      <dgm:prSet/>
      <dgm:spPr/>
      <dgm:t>
        <a:bodyPr/>
        <a:lstStyle/>
        <a:p>
          <a:endParaRPr lang="en-US"/>
        </a:p>
      </dgm:t>
    </dgm:pt>
    <dgm:pt modelId="{F082236B-D070-4E82-8728-50EA1C8DA8AF}">
      <dgm:prSet custT="1"/>
      <dgm:spPr>
        <a:xfrm>
          <a:off x="1905" y="880454"/>
          <a:ext cx="1857374" cy="2017575"/>
        </a:xfrm>
      </dgm:spPr>
      <dgm:t>
        <a:bodyPr/>
        <a:lstStyle/>
        <a:p>
          <a:r>
            <a:rPr lang="en-US" sz="1600" dirty="0" smtClean="0">
              <a:solidFill>
                <a:srgbClr val="002060"/>
              </a:solidFill>
              <a:latin typeface="Calibri" panose="020F0502020204030204" pitchFamily="34" charset="0"/>
              <a:ea typeface="+mn-ea"/>
              <a:cs typeface="+mn-cs"/>
            </a:rPr>
            <a:t>Speech 1 or GE</a:t>
          </a:r>
          <a:endParaRPr lang="en-US" sz="1600" dirty="0">
            <a:solidFill>
              <a:srgbClr val="002060"/>
            </a:solidFill>
            <a:latin typeface="Calibri" panose="020F0502020204030204" pitchFamily="34" charset="0"/>
            <a:ea typeface="+mn-ea"/>
            <a:cs typeface="+mn-cs"/>
          </a:endParaRPr>
        </a:p>
      </dgm:t>
    </dgm:pt>
    <dgm:pt modelId="{E762B950-92A1-4E68-8364-3D24164B748E}" type="parTrans" cxnId="{1FDF0EA0-0939-4F89-8B13-CCF1A972C7D2}">
      <dgm:prSet/>
      <dgm:spPr/>
      <dgm:t>
        <a:bodyPr/>
        <a:lstStyle/>
        <a:p>
          <a:endParaRPr lang="en-US"/>
        </a:p>
      </dgm:t>
    </dgm:pt>
    <dgm:pt modelId="{31A996EF-89EE-4508-AF88-91209BE4241C}" type="sibTrans" cxnId="{1FDF0EA0-0939-4F89-8B13-CCF1A972C7D2}">
      <dgm:prSet/>
      <dgm:spPr/>
      <dgm:t>
        <a:bodyPr/>
        <a:lstStyle/>
        <a:p>
          <a:endParaRPr lang="en-US"/>
        </a:p>
      </dgm:t>
    </dgm:pt>
    <dgm:pt modelId="{02A8ACDE-A1A2-4B63-ADBF-16A9CE009B5F}">
      <dgm:prSet/>
      <dgm:spPr>
        <a:xfrm>
          <a:off x="4236719" y="880454"/>
          <a:ext cx="1857374" cy="2017575"/>
        </a:xfrm>
      </dgm:spPr>
      <dgm:t>
        <a:bodyPr/>
        <a:lstStyle/>
        <a:p>
          <a:pPr marL="114300" indent="0" defTabSz="666750">
            <a:lnSpc>
              <a:spcPct val="90000"/>
            </a:lnSpc>
            <a:spcBef>
              <a:spcPct val="0"/>
            </a:spcBef>
            <a:spcAft>
              <a:spcPct val="15000"/>
            </a:spcAft>
            <a:buNone/>
          </a:pPr>
          <a:endParaRPr lang="en-US" sz="1300" dirty="0">
            <a:solidFill>
              <a:sysClr val="windowText" lastClr="000000">
                <a:hueOff val="0"/>
                <a:satOff val="0"/>
                <a:lumOff val="0"/>
                <a:alphaOff val="0"/>
              </a:sysClr>
            </a:solidFill>
            <a:latin typeface="Calibri" panose="020F0502020204030204" pitchFamily="34" charset="0"/>
            <a:ea typeface="+mn-ea"/>
            <a:cs typeface="+mn-cs"/>
          </a:endParaRPr>
        </a:p>
      </dgm:t>
    </dgm:pt>
    <dgm:pt modelId="{69BA0E2C-396B-44AA-BC25-6D2161D83642}" type="parTrans" cxnId="{3A8B67E1-679F-4EFE-A73D-6AF435424D38}">
      <dgm:prSet/>
      <dgm:spPr/>
      <dgm:t>
        <a:bodyPr/>
        <a:lstStyle/>
        <a:p>
          <a:endParaRPr lang="en-US"/>
        </a:p>
      </dgm:t>
    </dgm:pt>
    <dgm:pt modelId="{2D3E72EC-7E80-471C-B9AE-E4FFDA28CE1D}" type="sibTrans" cxnId="{3A8B67E1-679F-4EFE-A73D-6AF435424D38}">
      <dgm:prSet/>
      <dgm:spPr/>
      <dgm:t>
        <a:bodyPr/>
        <a:lstStyle/>
        <a:p>
          <a:endParaRPr lang="en-US"/>
        </a:p>
      </dgm:t>
    </dgm:pt>
    <dgm:pt modelId="{E1174E49-1C39-44E3-989D-788574A48123}">
      <dgm:prSet custT="1"/>
      <dgm:spPr>
        <a:xfrm>
          <a:off x="4236719" y="880454"/>
          <a:ext cx="1857374" cy="2017575"/>
        </a:xfrm>
      </dgm:spPr>
      <dgm:t>
        <a:bodyPr/>
        <a:lstStyle/>
        <a:p>
          <a:pPr marL="342900" marR="0" indent="-114300" defTabSz="914400" eaLnBrk="1" fontAlgn="auto" latinLnBrk="0" hangingPunct="1">
            <a:lnSpc>
              <a:spcPct val="100000"/>
            </a:lnSpc>
            <a:spcBef>
              <a:spcPts val="0"/>
            </a:spcBef>
            <a:spcAft>
              <a:spcPts val="0"/>
            </a:spcAft>
            <a:buClrTx/>
            <a:buSzTx/>
            <a:buFontTx/>
            <a:buNone/>
            <a:tabLst/>
            <a:defRPr/>
          </a:pPr>
          <a:r>
            <a:rPr lang="en-US" sz="1400" dirty="0" smtClean="0">
              <a:solidFill>
                <a:srgbClr val="002060"/>
              </a:solidFill>
              <a:latin typeface="Calibri" panose="020F0502020204030204" pitchFamily="34" charset="0"/>
              <a:ea typeface="+mn-ea"/>
              <a:cs typeface="+mn-cs"/>
            </a:rPr>
            <a:t>Peer mentoring</a:t>
          </a:r>
          <a:endParaRPr lang="en-US" sz="1400" dirty="0">
            <a:solidFill>
              <a:srgbClr val="002060"/>
            </a:solidFill>
            <a:latin typeface="Calibri" panose="020F0502020204030204" pitchFamily="34" charset="0"/>
            <a:ea typeface="+mn-ea"/>
            <a:cs typeface="+mn-cs"/>
          </a:endParaRPr>
        </a:p>
      </dgm:t>
    </dgm:pt>
    <dgm:pt modelId="{2BD42691-BA1A-4644-A4E0-D9E16C41563A}" type="parTrans" cxnId="{1A1AC3CC-D793-4A11-B24D-FFF57C871CE9}">
      <dgm:prSet/>
      <dgm:spPr/>
      <dgm:t>
        <a:bodyPr/>
        <a:lstStyle/>
        <a:p>
          <a:endParaRPr lang="en-US"/>
        </a:p>
      </dgm:t>
    </dgm:pt>
    <dgm:pt modelId="{14F1768D-C206-4B38-A91D-61B50BF43136}" type="sibTrans" cxnId="{1A1AC3CC-D793-4A11-B24D-FFF57C871CE9}">
      <dgm:prSet/>
      <dgm:spPr/>
      <dgm:t>
        <a:bodyPr/>
        <a:lstStyle/>
        <a:p>
          <a:endParaRPr lang="en-US"/>
        </a:p>
      </dgm:t>
    </dgm:pt>
    <dgm:pt modelId="{CE8007C1-F97A-48DC-A840-29E32EFA2813}">
      <dgm:prSet custT="1"/>
      <dgm:spPr>
        <a:xfrm>
          <a:off x="4236719" y="880454"/>
          <a:ext cx="1857374" cy="2017575"/>
        </a:xfrm>
      </dgm:spPr>
      <dgm:t>
        <a:bodyPr/>
        <a:lstStyle/>
        <a:p>
          <a:pPr marL="342900" marR="0" indent="-114300" defTabSz="914400" eaLnBrk="1" fontAlgn="auto" latinLnBrk="0" hangingPunct="1">
            <a:lnSpc>
              <a:spcPct val="100000"/>
            </a:lnSpc>
            <a:spcBef>
              <a:spcPts val="0"/>
            </a:spcBef>
            <a:spcAft>
              <a:spcPts val="0"/>
            </a:spcAft>
            <a:buClrTx/>
            <a:buSzTx/>
            <a:buFontTx/>
            <a:buNone/>
            <a:tabLst/>
            <a:defRPr/>
          </a:pPr>
          <a:r>
            <a:rPr lang="en-US" sz="1400" dirty="0" smtClean="0">
              <a:solidFill>
                <a:srgbClr val="002060"/>
              </a:solidFill>
              <a:latin typeface="Calibri" panose="020F0502020204030204" pitchFamily="34" charset="0"/>
              <a:ea typeface="+mn-ea"/>
              <a:cs typeface="+mn-cs"/>
            </a:rPr>
            <a:t>Service learning</a:t>
          </a:r>
          <a:endParaRPr lang="en-US" sz="1400" dirty="0">
            <a:solidFill>
              <a:srgbClr val="002060"/>
            </a:solidFill>
            <a:latin typeface="Calibri" panose="020F0502020204030204" pitchFamily="34" charset="0"/>
            <a:ea typeface="+mn-ea"/>
            <a:cs typeface="+mn-cs"/>
          </a:endParaRPr>
        </a:p>
      </dgm:t>
    </dgm:pt>
    <dgm:pt modelId="{D131DF9A-9F87-4C62-A6C4-815BA674454D}" type="parTrans" cxnId="{7A4F66FF-2DF6-4B3D-A727-7DCDE430E69C}">
      <dgm:prSet/>
      <dgm:spPr/>
      <dgm:t>
        <a:bodyPr/>
        <a:lstStyle/>
        <a:p>
          <a:endParaRPr lang="en-US"/>
        </a:p>
      </dgm:t>
    </dgm:pt>
    <dgm:pt modelId="{CE492A43-494E-47DF-97FC-A8643B8979D4}" type="sibTrans" cxnId="{7A4F66FF-2DF6-4B3D-A727-7DCDE430E69C}">
      <dgm:prSet/>
      <dgm:spPr/>
      <dgm:t>
        <a:bodyPr/>
        <a:lstStyle/>
        <a:p>
          <a:endParaRPr lang="en-US"/>
        </a:p>
      </dgm:t>
    </dgm:pt>
    <dgm:pt modelId="{BA817759-82F7-47D6-BC69-7D8C7843B031}">
      <dgm:prSet custT="1"/>
      <dgm:spPr>
        <a:xfrm>
          <a:off x="4236719" y="880454"/>
          <a:ext cx="1857374" cy="2017575"/>
        </a:xfrm>
      </dgm:spPr>
      <dgm:t>
        <a:bodyPr/>
        <a:lstStyle/>
        <a:p>
          <a:pPr marL="342900" marR="0" indent="-114300" defTabSz="914400" eaLnBrk="1" fontAlgn="auto" latinLnBrk="0" hangingPunct="1">
            <a:lnSpc>
              <a:spcPct val="100000"/>
            </a:lnSpc>
            <a:spcBef>
              <a:spcPts val="0"/>
            </a:spcBef>
            <a:spcAft>
              <a:spcPts val="0"/>
            </a:spcAft>
            <a:buClrTx/>
            <a:buSzTx/>
            <a:buFontTx/>
            <a:buNone/>
            <a:tabLst/>
            <a:defRPr/>
          </a:pPr>
          <a:r>
            <a:rPr lang="en-US" sz="1400" dirty="0" smtClean="0">
              <a:solidFill>
                <a:srgbClr val="002060"/>
              </a:solidFill>
              <a:latin typeface="Calibri" panose="020F0502020204030204" pitchFamily="34" charset="0"/>
              <a:ea typeface="+mn-ea"/>
              <a:cs typeface="+mn-cs"/>
            </a:rPr>
            <a:t>Peer tutoring</a:t>
          </a:r>
          <a:endParaRPr lang="en-US" sz="1400" dirty="0">
            <a:solidFill>
              <a:srgbClr val="002060"/>
            </a:solidFill>
            <a:latin typeface="Calibri" panose="020F0502020204030204" pitchFamily="34" charset="0"/>
            <a:ea typeface="+mn-ea"/>
            <a:cs typeface="+mn-cs"/>
          </a:endParaRPr>
        </a:p>
      </dgm:t>
    </dgm:pt>
    <dgm:pt modelId="{FABCC0D2-8038-487A-82B7-5C8DFD9FBDD9}" type="parTrans" cxnId="{DCE53FC1-6316-4F39-962F-8B896F232910}">
      <dgm:prSet/>
      <dgm:spPr/>
      <dgm:t>
        <a:bodyPr/>
        <a:lstStyle/>
        <a:p>
          <a:endParaRPr lang="en-US"/>
        </a:p>
      </dgm:t>
    </dgm:pt>
    <dgm:pt modelId="{121F1628-09DD-4BEC-9162-1CD4C01CDFBA}" type="sibTrans" cxnId="{DCE53FC1-6316-4F39-962F-8B896F232910}">
      <dgm:prSet/>
      <dgm:spPr/>
      <dgm:t>
        <a:bodyPr/>
        <a:lstStyle/>
        <a:p>
          <a:endParaRPr lang="en-US"/>
        </a:p>
      </dgm:t>
    </dgm:pt>
    <dgm:pt modelId="{D11C04C2-D3A5-481A-87EB-395E981A0AEA}">
      <dgm:prSet phldrT="[Text]"/>
      <dgm:spPr>
        <a:xfrm>
          <a:off x="1905" y="880454"/>
          <a:ext cx="1857374" cy="2017575"/>
        </a:xfrm>
      </dgm:spPr>
      <dgm:t>
        <a:bodyPr/>
        <a:lstStyle/>
        <a:p>
          <a:endParaRPr lang="en-US" sz="1300" dirty="0">
            <a:solidFill>
              <a:sysClr val="windowText" lastClr="000000">
                <a:hueOff val="0"/>
                <a:satOff val="0"/>
                <a:lumOff val="0"/>
                <a:alphaOff val="0"/>
              </a:sysClr>
            </a:solidFill>
            <a:latin typeface="Rockwell"/>
            <a:ea typeface="+mn-ea"/>
            <a:cs typeface="+mn-cs"/>
          </a:endParaRPr>
        </a:p>
      </dgm:t>
    </dgm:pt>
    <dgm:pt modelId="{F1AE4AD8-61CB-4602-9513-551576298311}" type="parTrans" cxnId="{4DFDBACE-26F2-4D3F-AB75-6A8561466A21}">
      <dgm:prSet/>
      <dgm:spPr/>
      <dgm:t>
        <a:bodyPr/>
        <a:lstStyle/>
        <a:p>
          <a:endParaRPr lang="en-US"/>
        </a:p>
      </dgm:t>
    </dgm:pt>
    <dgm:pt modelId="{A97C2E57-FB20-41E1-908D-29328BE11709}" type="sibTrans" cxnId="{4DFDBACE-26F2-4D3F-AB75-6A8561466A21}">
      <dgm:prSet/>
      <dgm:spPr/>
      <dgm:t>
        <a:bodyPr/>
        <a:lstStyle/>
        <a:p>
          <a:endParaRPr lang="en-US"/>
        </a:p>
      </dgm:t>
    </dgm:pt>
    <dgm:pt modelId="{8747AAFA-1086-45C0-98F3-1F7F4DA4961E}">
      <dgm:prSet phldrT="[Text]"/>
      <dgm:spPr>
        <a:xfrm>
          <a:off x="2119312" y="880454"/>
          <a:ext cx="1857374" cy="2017575"/>
        </a:xfrm>
      </dgm:spPr>
      <dgm:t>
        <a:bodyPr/>
        <a:lstStyle/>
        <a:p>
          <a:endParaRPr lang="en-US" sz="1300" dirty="0">
            <a:solidFill>
              <a:srgbClr val="002060"/>
            </a:solidFill>
            <a:latin typeface="Rockwell"/>
            <a:ea typeface="+mn-ea"/>
            <a:cs typeface="+mn-cs"/>
          </a:endParaRPr>
        </a:p>
      </dgm:t>
    </dgm:pt>
    <dgm:pt modelId="{1EA95858-FDA6-4CA2-9394-E2F96B6163EB}" type="parTrans" cxnId="{B4D06285-2965-4C5B-9ABC-EEDE7198B560}">
      <dgm:prSet/>
      <dgm:spPr/>
      <dgm:t>
        <a:bodyPr/>
        <a:lstStyle/>
        <a:p>
          <a:endParaRPr lang="en-US"/>
        </a:p>
      </dgm:t>
    </dgm:pt>
    <dgm:pt modelId="{0567FB5F-02B8-4DCE-9666-0576078F22A6}" type="sibTrans" cxnId="{B4D06285-2965-4C5B-9ABC-EEDE7198B560}">
      <dgm:prSet/>
      <dgm:spPr/>
      <dgm:t>
        <a:bodyPr/>
        <a:lstStyle/>
        <a:p>
          <a:endParaRPr lang="en-US"/>
        </a:p>
      </dgm:t>
    </dgm:pt>
    <dgm:pt modelId="{37A147F5-4A7D-4AD1-8D89-C3172F64A683}">
      <dgm:prSet phldrT="[Text]"/>
      <dgm:spPr>
        <a:xfrm>
          <a:off x="4236719" y="880454"/>
          <a:ext cx="1857374" cy="2017575"/>
        </a:xfrm>
      </dgm:spPr>
      <dgm:t>
        <a:bodyPr/>
        <a:lstStyle/>
        <a:p>
          <a:pPr marL="114300" indent="-114300" defTabSz="666750">
            <a:lnSpc>
              <a:spcPct val="90000"/>
            </a:lnSpc>
            <a:spcBef>
              <a:spcPct val="0"/>
            </a:spcBef>
            <a:spcAft>
              <a:spcPct val="15000"/>
            </a:spcAft>
            <a:buNone/>
          </a:pPr>
          <a:endParaRPr lang="en-US" sz="1300" dirty="0">
            <a:solidFill>
              <a:srgbClr val="002060"/>
            </a:solidFill>
            <a:latin typeface="Rockwell"/>
            <a:ea typeface="+mn-ea"/>
            <a:cs typeface="+mn-cs"/>
          </a:endParaRPr>
        </a:p>
      </dgm:t>
    </dgm:pt>
    <dgm:pt modelId="{49D059EA-7D58-4776-8BEA-3E91682E2797}" type="parTrans" cxnId="{7E4CD43D-02F5-42D1-A163-C75BC7B0654B}">
      <dgm:prSet/>
      <dgm:spPr/>
      <dgm:t>
        <a:bodyPr/>
        <a:lstStyle/>
        <a:p>
          <a:endParaRPr lang="en-US"/>
        </a:p>
      </dgm:t>
    </dgm:pt>
    <dgm:pt modelId="{2D650ED1-7315-4CCA-8D97-DEAD43E4BE20}" type="sibTrans" cxnId="{7E4CD43D-02F5-42D1-A163-C75BC7B0654B}">
      <dgm:prSet/>
      <dgm:spPr/>
      <dgm:t>
        <a:bodyPr/>
        <a:lstStyle/>
        <a:p>
          <a:endParaRPr lang="en-US"/>
        </a:p>
      </dgm:t>
    </dgm:pt>
    <dgm:pt modelId="{A894485F-8D43-4C70-B1CF-027193CE28BA}" type="pres">
      <dgm:prSet presAssocID="{07CB6195-B140-4874-9A25-B56F8480C8BD}" presName="Name0" presStyleCnt="0">
        <dgm:presLayoutVars>
          <dgm:dir/>
          <dgm:animLvl val="lvl"/>
          <dgm:resizeHandles val="exact"/>
        </dgm:presLayoutVars>
      </dgm:prSet>
      <dgm:spPr/>
      <dgm:t>
        <a:bodyPr/>
        <a:lstStyle/>
        <a:p>
          <a:endParaRPr lang="en-US"/>
        </a:p>
      </dgm:t>
    </dgm:pt>
    <dgm:pt modelId="{3409B17C-AA53-4B44-A64A-6CAD0CB39C30}" type="pres">
      <dgm:prSet presAssocID="{C491A615-5F52-45E8-83BD-39E0A07EC075}" presName="composite" presStyleCnt="0"/>
      <dgm:spPr/>
      <dgm:t>
        <a:bodyPr/>
        <a:lstStyle/>
        <a:p>
          <a:endParaRPr lang="en-US"/>
        </a:p>
      </dgm:t>
    </dgm:pt>
    <dgm:pt modelId="{541D14C3-4070-4FCD-B1B7-FF07B8EFDD63}" type="pres">
      <dgm:prSet presAssocID="{C491A615-5F52-45E8-83BD-39E0A07EC075}" presName="parTx" presStyleLbl="alignNode1" presStyleIdx="0" presStyleCnt="3">
        <dgm:presLayoutVars>
          <dgm:chMax val="0"/>
          <dgm:chPref val="0"/>
          <dgm:bulletEnabled val="1"/>
        </dgm:presLayoutVars>
      </dgm:prSet>
      <dgm:spPr>
        <a:prstGeom prst="rect">
          <a:avLst/>
        </a:prstGeom>
      </dgm:spPr>
      <dgm:t>
        <a:bodyPr/>
        <a:lstStyle/>
        <a:p>
          <a:endParaRPr lang="en-US"/>
        </a:p>
      </dgm:t>
    </dgm:pt>
    <dgm:pt modelId="{08331D79-FEB6-4D5C-B1AC-5D71927DDEEB}" type="pres">
      <dgm:prSet presAssocID="{C491A615-5F52-45E8-83BD-39E0A07EC075}" presName="desTx" presStyleLbl="alignAccFollowNode1" presStyleIdx="0" presStyleCnt="3">
        <dgm:presLayoutVars>
          <dgm:bulletEnabled val="1"/>
        </dgm:presLayoutVars>
      </dgm:prSet>
      <dgm:spPr>
        <a:prstGeom prst="rect">
          <a:avLst/>
        </a:prstGeom>
      </dgm:spPr>
      <dgm:t>
        <a:bodyPr/>
        <a:lstStyle/>
        <a:p>
          <a:endParaRPr lang="en-US"/>
        </a:p>
      </dgm:t>
    </dgm:pt>
    <dgm:pt modelId="{6A55927F-E094-4552-BDCB-78872F213025}" type="pres">
      <dgm:prSet presAssocID="{7A1AE987-0C1C-4654-93E5-E2C7DE7307DF}" presName="space" presStyleCnt="0"/>
      <dgm:spPr/>
      <dgm:t>
        <a:bodyPr/>
        <a:lstStyle/>
        <a:p>
          <a:endParaRPr lang="en-US"/>
        </a:p>
      </dgm:t>
    </dgm:pt>
    <dgm:pt modelId="{36ED0D75-50A6-475D-B13B-4FAF50CF95F0}" type="pres">
      <dgm:prSet presAssocID="{063A2199-C603-4752-BB62-1A27E37A2B92}" presName="composite" presStyleCnt="0"/>
      <dgm:spPr/>
      <dgm:t>
        <a:bodyPr/>
        <a:lstStyle/>
        <a:p>
          <a:endParaRPr lang="en-US"/>
        </a:p>
      </dgm:t>
    </dgm:pt>
    <dgm:pt modelId="{7AE58A77-30AC-49A4-B036-DCEEC6F48934}" type="pres">
      <dgm:prSet presAssocID="{063A2199-C603-4752-BB62-1A27E37A2B92}" presName="parTx" presStyleLbl="alignNode1" presStyleIdx="1" presStyleCnt="3">
        <dgm:presLayoutVars>
          <dgm:chMax val="0"/>
          <dgm:chPref val="0"/>
          <dgm:bulletEnabled val="1"/>
        </dgm:presLayoutVars>
      </dgm:prSet>
      <dgm:spPr>
        <a:prstGeom prst="rect">
          <a:avLst/>
        </a:prstGeom>
      </dgm:spPr>
      <dgm:t>
        <a:bodyPr/>
        <a:lstStyle/>
        <a:p>
          <a:endParaRPr lang="en-US"/>
        </a:p>
      </dgm:t>
    </dgm:pt>
    <dgm:pt modelId="{8C1ECDB6-789E-40A7-B300-AB182920265C}" type="pres">
      <dgm:prSet presAssocID="{063A2199-C603-4752-BB62-1A27E37A2B92}" presName="desTx" presStyleLbl="alignAccFollowNode1" presStyleIdx="1" presStyleCnt="3">
        <dgm:presLayoutVars>
          <dgm:bulletEnabled val="1"/>
        </dgm:presLayoutVars>
      </dgm:prSet>
      <dgm:spPr>
        <a:prstGeom prst="rect">
          <a:avLst/>
        </a:prstGeom>
      </dgm:spPr>
      <dgm:t>
        <a:bodyPr/>
        <a:lstStyle/>
        <a:p>
          <a:endParaRPr lang="en-US"/>
        </a:p>
      </dgm:t>
    </dgm:pt>
    <dgm:pt modelId="{0121C11B-D9E3-4866-B3CE-EE64ADC9B66F}" type="pres">
      <dgm:prSet presAssocID="{A4456D3C-A1A2-444C-8B63-EDF2F93B0617}" presName="space" presStyleCnt="0"/>
      <dgm:spPr/>
      <dgm:t>
        <a:bodyPr/>
        <a:lstStyle/>
        <a:p>
          <a:endParaRPr lang="en-US"/>
        </a:p>
      </dgm:t>
    </dgm:pt>
    <dgm:pt modelId="{825BCB6F-0B10-421C-B2FF-6E91D268D2B2}" type="pres">
      <dgm:prSet presAssocID="{DC8F198A-3FBA-4461-8A00-5B443817BDF5}" presName="composite" presStyleCnt="0"/>
      <dgm:spPr/>
      <dgm:t>
        <a:bodyPr/>
        <a:lstStyle/>
        <a:p>
          <a:endParaRPr lang="en-US"/>
        </a:p>
      </dgm:t>
    </dgm:pt>
    <dgm:pt modelId="{875A6E7F-0218-43F6-B4F9-7D76DD50FFD4}" type="pres">
      <dgm:prSet presAssocID="{DC8F198A-3FBA-4461-8A00-5B443817BDF5}" presName="parTx" presStyleLbl="alignNode1" presStyleIdx="2" presStyleCnt="3">
        <dgm:presLayoutVars>
          <dgm:chMax val="0"/>
          <dgm:chPref val="0"/>
          <dgm:bulletEnabled val="1"/>
        </dgm:presLayoutVars>
      </dgm:prSet>
      <dgm:spPr>
        <a:prstGeom prst="rect">
          <a:avLst/>
        </a:prstGeom>
      </dgm:spPr>
      <dgm:t>
        <a:bodyPr/>
        <a:lstStyle/>
        <a:p>
          <a:endParaRPr lang="en-US"/>
        </a:p>
      </dgm:t>
    </dgm:pt>
    <dgm:pt modelId="{0EFD066A-D78C-4D8E-AC8D-BF042CC0B8AE}" type="pres">
      <dgm:prSet presAssocID="{DC8F198A-3FBA-4461-8A00-5B443817BDF5}" presName="desTx" presStyleLbl="alignAccFollowNode1" presStyleIdx="2" presStyleCnt="3">
        <dgm:presLayoutVars>
          <dgm:bulletEnabled val="1"/>
        </dgm:presLayoutVars>
      </dgm:prSet>
      <dgm:spPr>
        <a:prstGeom prst="rect">
          <a:avLst/>
        </a:prstGeom>
      </dgm:spPr>
      <dgm:t>
        <a:bodyPr/>
        <a:lstStyle/>
        <a:p>
          <a:endParaRPr lang="en-US"/>
        </a:p>
      </dgm:t>
    </dgm:pt>
  </dgm:ptLst>
  <dgm:cxnLst>
    <dgm:cxn modelId="{917830AB-BB07-48E6-A52B-EA9C77250B08}" type="presOf" srcId="{F082236B-D070-4E82-8728-50EA1C8DA8AF}" destId="{08331D79-FEB6-4D5C-B1AC-5D71927DDEEB}" srcOrd="0" destOrd="4" presId="urn:microsoft.com/office/officeart/2005/8/layout/hList1"/>
    <dgm:cxn modelId="{00F0DACA-2014-41CD-989F-1E3944C1331C}" type="presOf" srcId="{063A2199-C603-4752-BB62-1A27E37A2B92}" destId="{7AE58A77-30AC-49A4-B036-DCEEC6F48934}" srcOrd="0" destOrd="0" presId="urn:microsoft.com/office/officeart/2005/8/layout/hList1"/>
    <dgm:cxn modelId="{2D1B2B4E-7269-447B-8B0E-2A60DD4AC3FE}" srcId="{C491A615-5F52-45E8-83BD-39E0A07EC075}" destId="{9C535CE7-571C-4A82-BE7D-8EC1DA8CAD5E}" srcOrd="2" destOrd="0" parTransId="{D4C3D266-1489-4428-9F58-404D8CE02C42}" sibTransId="{89E8FF60-799D-4140-8A21-FC4BD4854240}"/>
    <dgm:cxn modelId="{B4D06285-2965-4C5B-9ABC-EEDE7198B560}" srcId="{063A2199-C603-4752-BB62-1A27E37A2B92}" destId="{8747AAFA-1086-45C0-98F3-1F7F4DA4961E}" srcOrd="0" destOrd="0" parTransId="{1EA95858-FDA6-4CA2-9394-E2F96B6163EB}" sibTransId="{0567FB5F-02B8-4DCE-9666-0576078F22A6}"/>
    <dgm:cxn modelId="{5CAB34E2-751E-432C-A196-F1AC0496BDF4}" srcId="{07CB6195-B140-4874-9A25-B56F8480C8BD}" destId="{DC8F198A-3FBA-4461-8A00-5B443817BDF5}" srcOrd="2" destOrd="0" parTransId="{5029CD44-BAE0-4492-A58D-5E5BB872CEA8}" sibTransId="{26E50878-570A-4140-A8C1-44C83097AFF7}"/>
    <dgm:cxn modelId="{25A370DE-6353-4141-BD3F-01FDAB590322}" srcId="{DC8F198A-3FBA-4461-8A00-5B443817BDF5}" destId="{C82BDCF0-A63A-4D50-BC53-F9719AA20FE3}" srcOrd="2" destOrd="0" parTransId="{E0D5937E-C7D6-4C1B-9E5D-F148EFEE4C40}" sibTransId="{54F9A38E-7BD5-412A-BB4F-21049506AAE9}"/>
    <dgm:cxn modelId="{00A741BD-BA90-447E-A7FC-D34D707CCF9F}" type="presOf" srcId="{8E4E342C-B6DC-40AC-9A6A-603929C4516F}" destId="{0EFD066A-D78C-4D8E-AC8D-BF042CC0B8AE}" srcOrd="0" destOrd="3" presId="urn:microsoft.com/office/officeart/2005/8/layout/hList1"/>
    <dgm:cxn modelId="{91ED7C27-6467-4014-A9FF-81CDA21E30B6}" type="presOf" srcId="{CE8007C1-F97A-48DC-A840-29E32EFA2813}" destId="{0EFD066A-D78C-4D8E-AC8D-BF042CC0B8AE}" srcOrd="0" destOrd="6" presId="urn:microsoft.com/office/officeart/2005/8/layout/hList1"/>
    <dgm:cxn modelId="{7326892A-FC4B-4BF5-99FC-7B3A0FFECE25}" type="presOf" srcId="{30D31E7E-1A94-4267-A39B-8C379332E17D}" destId="{08331D79-FEB6-4D5C-B1AC-5D71927DDEEB}" srcOrd="0" destOrd="3" presId="urn:microsoft.com/office/officeart/2005/8/layout/hList1"/>
    <dgm:cxn modelId="{D2644950-16E7-41BC-AE0C-E823210D65DD}" srcId="{07CB6195-B140-4874-9A25-B56F8480C8BD}" destId="{063A2199-C603-4752-BB62-1A27E37A2B92}" srcOrd="1" destOrd="0" parTransId="{9035920E-9732-4B59-8E44-EF0AED0B70E5}" sibTransId="{A4456D3C-A1A2-444C-8B63-EDF2F93B0617}"/>
    <dgm:cxn modelId="{4DFDBACE-26F2-4D3F-AB75-6A8561466A21}" srcId="{C491A615-5F52-45E8-83BD-39E0A07EC075}" destId="{D11C04C2-D3A5-481A-87EB-395E981A0AEA}" srcOrd="0" destOrd="0" parTransId="{F1AE4AD8-61CB-4602-9513-551576298311}" sibTransId="{A97C2E57-FB20-41E1-908D-29328BE11709}"/>
    <dgm:cxn modelId="{FA801657-347D-4CB3-A1B9-2EA9B727051C}" srcId="{063A2199-C603-4752-BB62-1A27E37A2B92}" destId="{C7685CED-D536-4D96-ABE1-7485B3A2EFF1}" srcOrd="3" destOrd="0" parTransId="{3F5272D0-392C-4D9F-82DF-891118BCAA75}" sibTransId="{B9F0CA6D-0A37-4F77-8112-EBA048ED641A}"/>
    <dgm:cxn modelId="{1D6B7FDD-F8CD-4D7D-B78E-88001DC748B6}" srcId="{C491A615-5F52-45E8-83BD-39E0A07EC075}" destId="{F32F7E96-0C6D-476D-B0C7-3700841BF5E5}" srcOrd="1" destOrd="0" parTransId="{C36C29A1-2031-43DC-89C7-8687E01AD835}" sibTransId="{F248E554-4732-42D8-8727-6483FB02121E}"/>
    <dgm:cxn modelId="{3970A23C-22AE-4D7B-988B-CBB4D27A2858}" type="presOf" srcId="{D4F8BC6D-8D08-4B2E-91C0-87888E1157D5}" destId="{8C1ECDB6-789E-40A7-B300-AB182920265C}" srcOrd="0" destOrd="4" presId="urn:microsoft.com/office/officeart/2005/8/layout/hList1"/>
    <dgm:cxn modelId="{DCE53FC1-6316-4F39-962F-8B896F232910}" srcId="{8E4E342C-B6DC-40AC-9A6A-603929C4516F}" destId="{BA817759-82F7-47D6-BC69-7D8C7843B031}" srcOrd="0" destOrd="0" parTransId="{FABCC0D2-8038-487A-82B7-5C8DFD9FBDD9}" sibTransId="{121F1628-09DD-4BEC-9162-1CD4C01CDFBA}"/>
    <dgm:cxn modelId="{1A1AC3CC-D793-4A11-B24D-FFF57C871CE9}" srcId="{8E4E342C-B6DC-40AC-9A6A-603929C4516F}" destId="{E1174E49-1C39-44E3-989D-788574A48123}" srcOrd="1" destOrd="0" parTransId="{2BD42691-BA1A-4644-A4E0-D9E16C41563A}" sibTransId="{14F1768D-C206-4B38-A91D-61B50BF43136}"/>
    <dgm:cxn modelId="{14557A24-C499-42D0-BDF9-EB3AB573269D}" type="presOf" srcId="{43C426D2-37B1-4D54-8230-B73543D19BF6}" destId="{8C1ECDB6-789E-40A7-B300-AB182920265C}" srcOrd="0" destOrd="2" presId="urn:microsoft.com/office/officeart/2005/8/layout/hList1"/>
    <dgm:cxn modelId="{7A4F66FF-2DF6-4B3D-A727-7DCDE430E69C}" srcId="{8E4E342C-B6DC-40AC-9A6A-603929C4516F}" destId="{CE8007C1-F97A-48DC-A840-29E32EFA2813}" srcOrd="2" destOrd="0" parTransId="{D131DF9A-9F87-4C62-A6C4-815BA674454D}" sibTransId="{CE492A43-494E-47DF-97FC-A8643B8979D4}"/>
    <dgm:cxn modelId="{4EBE98B7-457C-40F6-881A-BA86A4DD807D}" type="presOf" srcId="{DC8F198A-3FBA-4461-8A00-5B443817BDF5}" destId="{875A6E7F-0218-43F6-B4F9-7D76DD50FFD4}" srcOrd="0" destOrd="0" presId="urn:microsoft.com/office/officeart/2005/8/layout/hList1"/>
    <dgm:cxn modelId="{A937D003-6BF5-4C91-95E1-91AB4545F72A}" type="presOf" srcId="{C491A615-5F52-45E8-83BD-39E0A07EC075}" destId="{541D14C3-4070-4FCD-B1B7-FF07B8EFDD63}" srcOrd="0" destOrd="0" presId="urn:microsoft.com/office/officeart/2005/8/layout/hList1"/>
    <dgm:cxn modelId="{7E4CD43D-02F5-42D1-A163-C75BC7B0654B}" srcId="{DC8F198A-3FBA-4461-8A00-5B443817BDF5}" destId="{37A147F5-4A7D-4AD1-8D89-C3172F64A683}" srcOrd="0" destOrd="0" parTransId="{49D059EA-7D58-4776-8BEA-3E91682E2797}" sibTransId="{2D650ED1-7315-4CCA-8D97-DEAD43E4BE20}"/>
    <dgm:cxn modelId="{1EEFCF66-5945-402C-B0A8-0C3CA1B25567}" type="presOf" srcId="{37A147F5-4A7D-4AD1-8D89-C3172F64A683}" destId="{0EFD066A-D78C-4D8E-AC8D-BF042CC0B8AE}" srcOrd="0" destOrd="0" presId="urn:microsoft.com/office/officeart/2005/8/layout/hList1"/>
    <dgm:cxn modelId="{9AF68F2C-C017-4B96-92C3-E3265D95057D}" srcId="{DC8F198A-3FBA-4461-8A00-5B443817BDF5}" destId="{8E4E342C-B6DC-40AC-9A6A-603929C4516F}" srcOrd="3" destOrd="0" parTransId="{7B177908-8326-4F87-B19A-EB7AEEFE46B1}" sibTransId="{9F6C3A01-E194-4F01-9D15-2C4DD5216A1D}"/>
    <dgm:cxn modelId="{261FCB97-212F-420A-BED3-999746245110}" srcId="{063A2199-C603-4752-BB62-1A27E37A2B92}" destId="{FC7F0D30-E0A9-4190-8890-57122E77D114}" srcOrd="1" destOrd="0" parTransId="{A65E5A24-886C-4254-AC68-6A43A98D0578}" sibTransId="{F28476C4-3D57-4D0E-B943-8B8C666AAA94}"/>
    <dgm:cxn modelId="{F9FD53DA-3380-44F8-AB1E-D30EAF60F7B8}" type="presOf" srcId="{D11C04C2-D3A5-481A-87EB-395E981A0AEA}" destId="{08331D79-FEB6-4D5C-B1AC-5D71927DDEEB}" srcOrd="0" destOrd="0" presId="urn:microsoft.com/office/officeart/2005/8/layout/hList1"/>
    <dgm:cxn modelId="{A160D775-5F0A-4BEE-BD55-B656B4601330}" srcId="{07CB6195-B140-4874-9A25-B56F8480C8BD}" destId="{C491A615-5F52-45E8-83BD-39E0A07EC075}" srcOrd="0" destOrd="0" parTransId="{B6DC81B9-70E0-4DD7-9343-76CBBA0D2EA4}" sibTransId="{7A1AE987-0C1C-4654-93E5-E2C7DE7307DF}"/>
    <dgm:cxn modelId="{1FDF0EA0-0939-4F89-8B13-CCF1A972C7D2}" srcId="{C491A615-5F52-45E8-83BD-39E0A07EC075}" destId="{F082236B-D070-4E82-8728-50EA1C8DA8AF}" srcOrd="4" destOrd="0" parTransId="{E762B950-92A1-4E68-8364-3D24164B748E}" sibTransId="{31A996EF-89EE-4508-AF88-91209BE4241C}"/>
    <dgm:cxn modelId="{6F6819E9-AEDE-4026-B8DB-59028D5A7638}" type="presOf" srcId="{B1FA3ABF-E728-4DFF-9F82-617CCAA0245E}" destId="{0EFD066A-D78C-4D8E-AC8D-BF042CC0B8AE}" srcOrd="0" destOrd="1" presId="urn:microsoft.com/office/officeart/2005/8/layout/hList1"/>
    <dgm:cxn modelId="{821244EF-3999-46A0-BADB-D0F53054D939}" type="presOf" srcId="{C7685CED-D536-4D96-ABE1-7485B3A2EFF1}" destId="{8C1ECDB6-789E-40A7-B300-AB182920265C}" srcOrd="0" destOrd="3" presId="urn:microsoft.com/office/officeart/2005/8/layout/hList1"/>
    <dgm:cxn modelId="{150105A3-D0CD-4770-88AC-E5251C941E2F}" srcId="{C491A615-5F52-45E8-83BD-39E0A07EC075}" destId="{30D31E7E-1A94-4267-A39B-8C379332E17D}" srcOrd="3" destOrd="0" parTransId="{BC40EBD9-32AC-4520-87C0-77F8365EE78C}" sibTransId="{94742E8E-A025-40FB-A48B-3D9E73B44FFA}"/>
    <dgm:cxn modelId="{14D9BC53-3060-4640-BE6F-8BC296FCB1EC}" type="presOf" srcId="{E1174E49-1C39-44E3-989D-788574A48123}" destId="{0EFD066A-D78C-4D8E-AC8D-BF042CC0B8AE}" srcOrd="0" destOrd="5" presId="urn:microsoft.com/office/officeart/2005/8/layout/hList1"/>
    <dgm:cxn modelId="{29AEF17D-2082-416A-A6C6-9AD1807A70AB}" type="presOf" srcId="{02A8ACDE-A1A2-4B63-ADBF-16A9CE009B5F}" destId="{0EFD066A-D78C-4D8E-AC8D-BF042CC0B8AE}" srcOrd="0" destOrd="7" presId="urn:microsoft.com/office/officeart/2005/8/layout/hList1"/>
    <dgm:cxn modelId="{BF623822-4250-4998-98AA-81F69F6CED97}" type="presOf" srcId="{FC7F0D30-E0A9-4190-8890-57122E77D114}" destId="{8C1ECDB6-789E-40A7-B300-AB182920265C}" srcOrd="0" destOrd="1" presId="urn:microsoft.com/office/officeart/2005/8/layout/hList1"/>
    <dgm:cxn modelId="{3B9B0AC5-4EE7-454F-8FA8-4DBF1DB9F88C}" type="presOf" srcId="{07CB6195-B140-4874-9A25-B56F8480C8BD}" destId="{A894485F-8D43-4C70-B1CF-027193CE28BA}" srcOrd="0" destOrd="0" presId="urn:microsoft.com/office/officeart/2005/8/layout/hList1"/>
    <dgm:cxn modelId="{8DB86FF2-7CA6-4232-A932-777F9B8BD7BF}" type="presOf" srcId="{C82BDCF0-A63A-4D50-BC53-F9719AA20FE3}" destId="{0EFD066A-D78C-4D8E-AC8D-BF042CC0B8AE}" srcOrd="0" destOrd="2" presId="urn:microsoft.com/office/officeart/2005/8/layout/hList1"/>
    <dgm:cxn modelId="{B9D25B26-D0AF-4F25-87B6-011AF95AD00B}" srcId="{063A2199-C603-4752-BB62-1A27E37A2B92}" destId="{43C426D2-37B1-4D54-8230-B73543D19BF6}" srcOrd="2" destOrd="0" parTransId="{89415107-77B3-464C-8528-CD2D75539104}" sibTransId="{B79A41EC-7BF3-4A4D-8990-362EB114F132}"/>
    <dgm:cxn modelId="{B59E8952-DEDC-4A26-9B1A-36B84CB9A4F6}" type="presOf" srcId="{8747AAFA-1086-45C0-98F3-1F7F4DA4961E}" destId="{8C1ECDB6-789E-40A7-B300-AB182920265C}" srcOrd="0" destOrd="0" presId="urn:microsoft.com/office/officeart/2005/8/layout/hList1"/>
    <dgm:cxn modelId="{B62CEA66-7BBB-4094-815C-3CB718E37C4F}" type="presOf" srcId="{F32F7E96-0C6D-476D-B0C7-3700841BF5E5}" destId="{08331D79-FEB6-4D5C-B1AC-5D71927DDEEB}" srcOrd="0" destOrd="1" presId="urn:microsoft.com/office/officeart/2005/8/layout/hList1"/>
    <dgm:cxn modelId="{D4B2CEE8-0D07-4F29-A795-301192C208E1}" srcId="{DC8F198A-3FBA-4461-8A00-5B443817BDF5}" destId="{B1FA3ABF-E728-4DFF-9F82-617CCAA0245E}" srcOrd="1" destOrd="0" parTransId="{AFFBA1DA-2FA4-419D-812B-3EFB1A04C078}" sibTransId="{F4EDD568-A10A-4526-996C-28AADDDC7084}"/>
    <dgm:cxn modelId="{A0AD0C6B-BB3E-4D8F-ADC3-00414080AE75}" type="presOf" srcId="{BA817759-82F7-47D6-BC69-7D8C7843B031}" destId="{0EFD066A-D78C-4D8E-AC8D-BF042CC0B8AE}" srcOrd="0" destOrd="4" presId="urn:microsoft.com/office/officeart/2005/8/layout/hList1"/>
    <dgm:cxn modelId="{575F31D8-941A-4326-B9BD-302B836E20AA}" srcId="{DC8F198A-3FBA-4461-8A00-5B443817BDF5}" destId="{6EAB40A4-DF60-4F78-872F-0F35BF406C16}" srcOrd="5" destOrd="0" parTransId="{8F74E282-00A0-484D-8E6F-623268ED1045}" sibTransId="{84F2798F-D356-46A4-B60F-00EF1E199D44}"/>
    <dgm:cxn modelId="{F2DD859E-7BBC-408A-AA96-873152890DCD}" type="presOf" srcId="{6EAB40A4-DF60-4F78-872F-0F35BF406C16}" destId="{0EFD066A-D78C-4D8E-AC8D-BF042CC0B8AE}" srcOrd="0" destOrd="8" presId="urn:microsoft.com/office/officeart/2005/8/layout/hList1"/>
    <dgm:cxn modelId="{3A8B67E1-679F-4EFE-A73D-6AF435424D38}" srcId="{DC8F198A-3FBA-4461-8A00-5B443817BDF5}" destId="{02A8ACDE-A1A2-4B63-ADBF-16A9CE009B5F}" srcOrd="4" destOrd="0" parTransId="{69BA0E2C-396B-44AA-BC25-6D2161D83642}" sibTransId="{2D3E72EC-7E80-471C-B9AE-E4FFDA28CE1D}"/>
    <dgm:cxn modelId="{6D31C8BE-C129-42CC-8DB1-DD369D3D014B}" type="presOf" srcId="{9C535CE7-571C-4A82-BE7D-8EC1DA8CAD5E}" destId="{08331D79-FEB6-4D5C-B1AC-5D71927DDEEB}" srcOrd="0" destOrd="2" presId="urn:microsoft.com/office/officeart/2005/8/layout/hList1"/>
    <dgm:cxn modelId="{9837D82E-5A79-426F-B505-DCFBA685EF47}" srcId="{063A2199-C603-4752-BB62-1A27E37A2B92}" destId="{D4F8BC6D-8D08-4B2E-91C0-87888E1157D5}" srcOrd="4" destOrd="0" parTransId="{7FA5FE6F-AC57-444A-A006-0E2E83C2D2DF}" sibTransId="{94B9FF69-5076-4147-9002-868471CD8869}"/>
    <dgm:cxn modelId="{A7BC0BF9-FC33-4204-ADA7-4A4189E37E7A}" type="presParOf" srcId="{A894485F-8D43-4C70-B1CF-027193CE28BA}" destId="{3409B17C-AA53-4B44-A64A-6CAD0CB39C30}" srcOrd="0" destOrd="0" presId="urn:microsoft.com/office/officeart/2005/8/layout/hList1"/>
    <dgm:cxn modelId="{9780059B-071E-4B6D-A5E0-C67E393ED41A}" type="presParOf" srcId="{3409B17C-AA53-4B44-A64A-6CAD0CB39C30}" destId="{541D14C3-4070-4FCD-B1B7-FF07B8EFDD63}" srcOrd="0" destOrd="0" presId="urn:microsoft.com/office/officeart/2005/8/layout/hList1"/>
    <dgm:cxn modelId="{68630D21-A842-47A8-9AD5-307BB544AB82}" type="presParOf" srcId="{3409B17C-AA53-4B44-A64A-6CAD0CB39C30}" destId="{08331D79-FEB6-4D5C-B1AC-5D71927DDEEB}" srcOrd="1" destOrd="0" presId="urn:microsoft.com/office/officeart/2005/8/layout/hList1"/>
    <dgm:cxn modelId="{2BF17B69-515D-49A6-AFFE-4BE08BC5BD0C}" type="presParOf" srcId="{A894485F-8D43-4C70-B1CF-027193CE28BA}" destId="{6A55927F-E094-4552-BDCB-78872F213025}" srcOrd="1" destOrd="0" presId="urn:microsoft.com/office/officeart/2005/8/layout/hList1"/>
    <dgm:cxn modelId="{8AB0FDF9-C74B-416F-A76A-5E57DC1DA38B}" type="presParOf" srcId="{A894485F-8D43-4C70-B1CF-027193CE28BA}" destId="{36ED0D75-50A6-475D-B13B-4FAF50CF95F0}" srcOrd="2" destOrd="0" presId="urn:microsoft.com/office/officeart/2005/8/layout/hList1"/>
    <dgm:cxn modelId="{F995B2D7-979B-4DF4-AC26-87C67E003F83}" type="presParOf" srcId="{36ED0D75-50A6-475D-B13B-4FAF50CF95F0}" destId="{7AE58A77-30AC-49A4-B036-DCEEC6F48934}" srcOrd="0" destOrd="0" presId="urn:microsoft.com/office/officeart/2005/8/layout/hList1"/>
    <dgm:cxn modelId="{DDDC2CE8-2A91-46A3-B663-3B132DB4DDC1}" type="presParOf" srcId="{36ED0D75-50A6-475D-B13B-4FAF50CF95F0}" destId="{8C1ECDB6-789E-40A7-B300-AB182920265C}" srcOrd="1" destOrd="0" presId="urn:microsoft.com/office/officeart/2005/8/layout/hList1"/>
    <dgm:cxn modelId="{D77BB04E-8D2E-4065-8BE6-A4823DCC4084}" type="presParOf" srcId="{A894485F-8D43-4C70-B1CF-027193CE28BA}" destId="{0121C11B-D9E3-4866-B3CE-EE64ADC9B66F}" srcOrd="3" destOrd="0" presId="urn:microsoft.com/office/officeart/2005/8/layout/hList1"/>
    <dgm:cxn modelId="{06AD2524-D59E-4906-A079-0EE7AFD2393A}" type="presParOf" srcId="{A894485F-8D43-4C70-B1CF-027193CE28BA}" destId="{825BCB6F-0B10-421C-B2FF-6E91D268D2B2}" srcOrd="4" destOrd="0" presId="urn:microsoft.com/office/officeart/2005/8/layout/hList1"/>
    <dgm:cxn modelId="{BBE4E391-B2B2-4FA4-B315-B5E55B4D4ACB}" type="presParOf" srcId="{825BCB6F-0B10-421C-B2FF-6E91D268D2B2}" destId="{875A6E7F-0218-43F6-B4F9-7D76DD50FFD4}" srcOrd="0" destOrd="0" presId="urn:microsoft.com/office/officeart/2005/8/layout/hList1"/>
    <dgm:cxn modelId="{A67F7D27-77FD-4A3F-B46F-BAB49657B9F5}" type="presParOf" srcId="{825BCB6F-0B10-421C-B2FF-6E91D268D2B2}" destId="{0EFD066A-D78C-4D8E-AC8D-BF042CC0B8AE}" srcOrd="1" destOrd="0" presId="urn:microsoft.com/office/officeart/2005/8/layout/hList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D14C3-4070-4FCD-B1B7-FF07B8EFDD63}">
      <dsp:nvSpPr>
        <dsp:cNvPr id="0" name=""/>
        <dsp:cNvSpPr/>
      </dsp:nvSpPr>
      <dsp:spPr>
        <a:xfrm>
          <a:off x="1905" y="12685"/>
          <a:ext cx="1857374" cy="604800"/>
        </a:xfrm>
        <a:prstGeom prst="rect">
          <a:avLst/>
        </a:prstGeom>
        <a:solidFill>
          <a:schemeClr val="accent4">
            <a:hueOff val="0"/>
            <a:satOff val="0"/>
            <a:lumOff val="0"/>
            <a:alphaOff val="0"/>
          </a:schemeClr>
        </a:solidFill>
        <a:ln w="2222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b="1" kern="1200" smtClean="0">
              <a:latin typeface="Calibri" panose="020F0502020204030204" pitchFamily="34" charset="0"/>
              <a:ea typeface="+mn-ea"/>
              <a:cs typeface="+mn-cs"/>
            </a:rPr>
            <a:t>Year 1</a:t>
          </a:r>
        </a:p>
        <a:p>
          <a:pPr lvl="0" algn="ctr" defTabSz="622300">
            <a:lnSpc>
              <a:spcPct val="90000"/>
            </a:lnSpc>
            <a:spcBef>
              <a:spcPct val="0"/>
            </a:spcBef>
            <a:spcAft>
              <a:spcPct val="35000"/>
            </a:spcAft>
          </a:pPr>
          <a:r>
            <a:rPr lang="en-US" sz="1400" b="1" kern="1200" smtClean="0">
              <a:latin typeface="Calibri" panose="020F0502020204030204" pitchFamily="34" charset="0"/>
              <a:ea typeface="+mn-ea"/>
              <a:cs typeface="+mn-cs"/>
            </a:rPr>
            <a:t>Fall</a:t>
          </a:r>
          <a:endParaRPr lang="en-US" sz="1400" b="1" kern="1200" dirty="0">
            <a:latin typeface="Calibri" panose="020F0502020204030204" pitchFamily="34" charset="0"/>
            <a:ea typeface="+mn-ea"/>
            <a:cs typeface="+mn-cs"/>
          </a:endParaRPr>
        </a:p>
      </dsp:txBody>
      <dsp:txXfrm>
        <a:off x="1905" y="12685"/>
        <a:ext cx="1857374" cy="604800"/>
      </dsp:txXfrm>
    </dsp:sp>
    <dsp:sp modelId="{08331D79-FEB6-4D5C-B1AC-5D71927DDEEB}">
      <dsp:nvSpPr>
        <dsp:cNvPr id="0" name=""/>
        <dsp:cNvSpPr/>
      </dsp:nvSpPr>
      <dsp:spPr>
        <a:xfrm>
          <a:off x="1905" y="617485"/>
          <a:ext cx="1857374" cy="2521968"/>
        </a:xfrm>
        <a:prstGeom prst="rect">
          <a:avLst/>
        </a:prstGeom>
        <a:solidFill>
          <a:schemeClr val="accent4">
            <a:alpha val="90000"/>
            <a:tint val="40000"/>
            <a:hueOff val="0"/>
            <a:satOff val="0"/>
            <a:lumOff val="0"/>
            <a:alphaOff val="0"/>
          </a:schemeClr>
        </a:solidFill>
        <a:ln w="22225"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14300" lvl="1" indent="-114300" algn="l" defTabSz="577850">
            <a:lnSpc>
              <a:spcPct val="90000"/>
            </a:lnSpc>
            <a:spcBef>
              <a:spcPct val="0"/>
            </a:spcBef>
            <a:spcAft>
              <a:spcPct val="15000"/>
            </a:spcAft>
            <a:buChar char="••"/>
          </a:pPr>
          <a:endParaRPr lang="en-US" sz="1300" kern="1200" dirty="0">
            <a:solidFill>
              <a:sysClr val="windowText" lastClr="000000">
                <a:hueOff val="0"/>
                <a:satOff val="0"/>
                <a:lumOff val="0"/>
                <a:alphaOff val="0"/>
              </a:sysClr>
            </a:solidFill>
            <a:latin typeface="Rockwell"/>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rgbClr val="002060"/>
              </a:solidFill>
              <a:latin typeface="Calibri" panose="020F0502020204030204" pitchFamily="34" charset="0"/>
              <a:ea typeface="+mn-ea"/>
              <a:cs typeface="+mn-cs"/>
            </a:rPr>
            <a:t>English</a:t>
          </a:r>
          <a:endParaRPr lang="en-US" sz="1600" kern="1200" dirty="0">
            <a:solidFill>
              <a:srgbClr val="002060"/>
            </a:solidFill>
            <a:latin typeface="Rockwell"/>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rgbClr val="002060"/>
              </a:solidFill>
              <a:latin typeface="Calibri" panose="020F0502020204030204" pitchFamily="34" charset="0"/>
              <a:ea typeface="+mn-ea"/>
              <a:cs typeface="+mn-cs"/>
            </a:rPr>
            <a:t>Math</a:t>
          </a:r>
          <a:endParaRPr lang="en-US" sz="1600" kern="1200" dirty="0">
            <a:solidFill>
              <a:srgbClr val="002060"/>
            </a:solidFill>
            <a:latin typeface="Calibri" panose="020F0502020204030204" pitchFamily="34" charset="0"/>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rgbClr val="002060"/>
              </a:solidFill>
              <a:latin typeface="Calibri" panose="020F0502020204030204" pitchFamily="34" charset="0"/>
              <a:ea typeface="+mn-ea"/>
              <a:cs typeface="+mn-cs"/>
            </a:rPr>
            <a:t>College 1</a:t>
          </a:r>
          <a:endParaRPr lang="en-US" sz="1600" kern="1200" dirty="0">
            <a:solidFill>
              <a:srgbClr val="002060"/>
            </a:solidFill>
            <a:latin typeface="Calibri" panose="020F0502020204030204" pitchFamily="34" charset="0"/>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rgbClr val="002060"/>
              </a:solidFill>
              <a:latin typeface="Calibri" panose="020F0502020204030204" pitchFamily="34" charset="0"/>
              <a:ea typeface="+mn-ea"/>
              <a:cs typeface="+mn-cs"/>
            </a:rPr>
            <a:t>Speech 1 or GE</a:t>
          </a:r>
          <a:endParaRPr lang="en-US" sz="1600" kern="1200" dirty="0">
            <a:solidFill>
              <a:srgbClr val="002060"/>
            </a:solidFill>
            <a:latin typeface="Calibri" panose="020F0502020204030204" pitchFamily="34" charset="0"/>
            <a:ea typeface="+mn-ea"/>
            <a:cs typeface="+mn-cs"/>
          </a:endParaRPr>
        </a:p>
      </dsp:txBody>
      <dsp:txXfrm>
        <a:off x="1905" y="617485"/>
        <a:ext cx="1857374" cy="2521968"/>
      </dsp:txXfrm>
    </dsp:sp>
    <dsp:sp modelId="{7AE58A77-30AC-49A4-B036-DCEEC6F48934}">
      <dsp:nvSpPr>
        <dsp:cNvPr id="0" name=""/>
        <dsp:cNvSpPr/>
      </dsp:nvSpPr>
      <dsp:spPr>
        <a:xfrm>
          <a:off x="2119312" y="12685"/>
          <a:ext cx="1857374" cy="604800"/>
        </a:xfrm>
        <a:prstGeom prst="rect">
          <a:avLst/>
        </a:prstGeom>
        <a:solidFill>
          <a:schemeClr val="accent4">
            <a:hueOff val="0"/>
            <a:satOff val="0"/>
            <a:lumOff val="0"/>
            <a:alphaOff val="0"/>
          </a:schemeClr>
        </a:solidFill>
        <a:ln w="2222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b="1" kern="1200" smtClean="0">
              <a:latin typeface="Calibri" panose="020F0502020204030204" pitchFamily="34" charset="0"/>
              <a:ea typeface="+mn-ea"/>
              <a:cs typeface="+mn-cs"/>
            </a:rPr>
            <a:t>Year 1</a:t>
          </a:r>
        </a:p>
        <a:p>
          <a:pPr lvl="0" algn="ctr" defTabSz="622300">
            <a:lnSpc>
              <a:spcPct val="90000"/>
            </a:lnSpc>
            <a:spcBef>
              <a:spcPct val="0"/>
            </a:spcBef>
            <a:spcAft>
              <a:spcPct val="35000"/>
            </a:spcAft>
          </a:pPr>
          <a:r>
            <a:rPr lang="en-US" sz="1400" b="1" kern="1200" smtClean="0">
              <a:latin typeface="Calibri" panose="020F0502020204030204" pitchFamily="34" charset="0"/>
              <a:ea typeface="+mn-ea"/>
              <a:cs typeface="+mn-cs"/>
            </a:rPr>
            <a:t>Spring</a:t>
          </a:r>
          <a:endParaRPr lang="en-US" sz="1400" b="1" kern="1200" dirty="0">
            <a:latin typeface="Calibri" panose="020F0502020204030204" pitchFamily="34" charset="0"/>
            <a:ea typeface="+mn-ea"/>
            <a:cs typeface="+mn-cs"/>
          </a:endParaRPr>
        </a:p>
      </dsp:txBody>
      <dsp:txXfrm>
        <a:off x="2119312" y="12685"/>
        <a:ext cx="1857374" cy="604800"/>
      </dsp:txXfrm>
    </dsp:sp>
    <dsp:sp modelId="{8C1ECDB6-789E-40A7-B300-AB182920265C}">
      <dsp:nvSpPr>
        <dsp:cNvPr id="0" name=""/>
        <dsp:cNvSpPr/>
      </dsp:nvSpPr>
      <dsp:spPr>
        <a:xfrm>
          <a:off x="2119312" y="617485"/>
          <a:ext cx="1857374" cy="2521968"/>
        </a:xfrm>
        <a:prstGeom prst="rect">
          <a:avLst/>
        </a:prstGeom>
        <a:solidFill>
          <a:schemeClr val="accent4">
            <a:alpha val="90000"/>
            <a:tint val="40000"/>
            <a:hueOff val="0"/>
            <a:satOff val="0"/>
            <a:lumOff val="0"/>
            <a:alphaOff val="0"/>
          </a:schemeClr>
        </a:solidFill>
        <a:ln w="22225"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14300" lvl="1" indent="-114300" algn="l" defTabSz="577850">
            <a:lnSpc>
              <a:spcPct val="90000"/>
            </a:lnSpc>
            <a:spcBef>
              <a:spcPct val="0"/>
            </a:spcBef>
            <a:spcAft>
              <a:spcPct val="15000"/>
            </a:spcAft>
            <a:buChar char="••"/>
          </a:pPr>
          <a:endParaRPr lang="en-US" sz="1300" kern="1200" dirty="0">
            <a:solidFill>
              <a:srgbClr val="002060"/>
            </a:solidFill>
            <a:latin typeface="Rockwell"/>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rgbClr val="002060"/>
              </a:solidFill>
              <a:latin typeface="Calibri" panose="020F0502020204030204" pitchFamily="34" charset="0"/>
              <a:ea typeface="+mn-ea"/>
              <a:cs typeface="+mn-cs"/>
            </a:rPr>
            <a:t>English</a:t>
          </a:r>
          <a:endParaRPr lang="en-US" sz="1600" kern="1200" dirty="0">
            <a:solidFill>
              <a:srgbClr val="002060"/>
            </a:solidFill>
            <a:latin typeface="Rockwell"/>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rgbClr val="002060"/>
              </a:solidFill>
              <a:latin typeface="Calibri" panose="020F0502020204030204" pitchFamily="34" charset="0"/>
              <a:ea typeface="+mn-ea"/>
              <a:cs typeface="+mn-cs"/>
            </a:rPr>
            <a:t>Math</a:t>
          </a:r>
          <a:endParaRPr lang="en-US" sz="1600" kern="1200" dirty="0">
            <a:solidFill>
              <a:srgbClr val="002060"/>
            </a:solidFill>
            <a:latin typeface="Calibri" panose="020F0502020204030204" pitchFamily="34" charset="0"/>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rgbClr val="002060"/>
              </a:solidFill>
              <a:latin typeface="Calibri" panose="020F0502020204030204" pitchFamily="34" charset="0"/>
              <a:ea typeface="+mn-ea"/>
              <a:cs typeface="+mn-cs"/>
            </a:rPr>
            <a:t>GE or Speech 1</a:t>
          </a:r>
          <a:endParaRPr lang="en-US" sz="1600" kern="1200" dirty="0">
            <a:solidFill>
              <a:srgbClr val="002060"/>
            </a:solidFill>
            <a:latin typeface="Calibri" panose="020F0502020204030204" pitchFamily="34" charset="0"/>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rgbClr val="002060"/>
              </a:solidFill>
              <a:latin typeface="Calibri" panose="020F0502020204030204" pitchFamily="34" charset="0"/>
              <a:ea typeface="+mn-ea"/>
              <a:cs typeface="+mn-cs"/>
            </a:rPr>
            <a:t>GE</a:t>
          </a:r>
          <a:endParaRPr lang="en-US" sz="1600" kern="1200" dirty="0">
            <a:solidFill>
              <a:srgbClr val="002060"/>
            </a:solidFill>
            <a:latin typeface="Calibri" panose="020F0502020204030204" pitchFamily="34" charset="0"/>
            <a:ea typeface="+mn-ea"/>
            <a:cs typeface="+mn-cs"/>
          </a:endParaRPr>
        </a:p>
      </dsp:txBody>
      <dsp:txXfrm>
        <a:off x="2119312" y="617485"/>
        <a:ext cx="1857374" cy="2521968"/>
      </dsp:txXfrm>
    </dsp:sp>
    <dsp:sp modelId="{875A6E7F-0218-43F6-B4F9-7D76DD50FFD4}">
      <dsp:nvSpPr>
        <dsp:cNvPr id="0" name=""/>
        <dsp:cNvSpPr/>
      </dsp:nvSpPr>
      <dsp:spPr>
        <a:xfrm>
          <a:off x="4236719" y="12685"/>
          <a:ext cx="1857374" cy="604800"/>
        </a:xfrm>
        <a:prstGeom prst="rect">
          <a:avLst/>
        </a:prstGeom>
        <a:solidFill>
          <a:schemeClr val="accent4">
            <a:hueOff val="0"/>
            <a:satOff val="0"/>
            <a:lumOff val="0"/>
            <a:alphaOff val="0"/>
          </a:schemeClr>
        </a:solidFill>
        <a:ln w="2222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b="1" kern="1200" smtClean="0">
              <a:latin typeface="Calibri" panose="020F0502020204030204" pitchFamily="34" charset="0"/>
              <a:ea typeface="+mn-ea"/>
              <a:cs typeface="+mn-cs"/>
            </a:rPr>
            <a:t>Year 2</a:t>
          </a:r>
          <a:endParaRPr lang="en-US" sz="1600" b="1" kern="1200" dirty="0">
            <a:latin typeface="Calibri" panose="020F0502020204030204" pitchFamily="34" charset="0"/>
            <a:ea typeface="+mn-ea"/>
            <a:cs typeface="+mn-cs"/>
          </a:endParaRPr>
        </a:p>
      </dsp:txBody>
      <dsp:txXfrm>
        <a:off x="4236719" y="12685"/>
        <a:ext cx="1857374" cy="604800"/>
      </dsp:txXfrm>
    </dsp:sp>
    <dsp:sp modelId="{0EFD066A-D78C-4D8E-AC8D-BF042CC0B8AE}">
      <dsp:nvSpPr>
        <dsp:cNvPr id="0" name=""/>
        <dsp:cNvSpPr/>
      </dsp:nvSpPr>
      <dsp:spPr>
        <a:xfrm>
          <a:off x="4236719" y="617485"/>
          <a:ext cx="1857374" cy="2521968"/>
        </a:xfrm>
        <a:prstGeom prst="rect">
          <a:avLst/>
        </a:prstGeom>
        <a:solidFill>
          <a:schemeClr val="accent4">
            <a:alpha val="90000"/>
            <a:tint val="40000"/>
            <a:hueOff val="0"/>
            <a:satOff val="0"/>
            <a:lumOff val="0"/>
            <a:alphaOff val="0"/>
          </a:schemeClr>
        </a:solidFill>
        <a:ln w="22225"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66750">
            <a:lnSpc>
              <a:spcPct val="90000"/>
            </a:lnSpc>
            <a:spcBef>
              <a:spcPct val="0"/>
            </a:spcBef>
            <a:spcAft>
              <a:spcPct val="15000"/>
            </a:spcAft>
            <a:buChar char="••"/>
          </a:pPr>
          <a:endParaRPr lang="en-US" sz="1300" kern="1200" dirty="0">
            <a:solidFill>
              <a:srgbClr val="002060"/>
            </a:solidFill>
            <a:latin typeface="Rockwell"/>
            <a:ea typeface="+mn-ea"/>
            <a:cs typeface="+mn-cs"/>
          </a:endParaRPr>
        </a:p>
        <a:p>
          <a:pPr marL="114300" lvl="1" indent="-114300" algn="l" defTabSz="666750">
            <a:lnSpc>
              <a:spcPct val="90000"/>
            </a:lnSpc>
            <a:spcBef>
              <a:spcPct val="0"/>
            </a:spcBef>
            <a:spcAft>
              <a:spcPct val="15000"/>
            </a:spcAft>
            <a:buChar char="••"/>
          </a:pPr>
          <a:r>
            <a:rPr lang="en-US" sz="1400" kern="1200" dirty="0" smtClean="0">
              <a:solidFill>
                <a:srgbClr val="002060"/>
              </a:solidFill>
              <a:latin typeface="Calibri" panose="020F0502020204030204" pitchFamily="34" charset="0"/>
              <a:ea typeface="+mn-ea"/>
              <a:cs typeface="+mn-cs"/>
            </a:rPr>
            <a:t>Required hybrid  course with support</a:t>
          </a:r>
          <a:endParaRPr lang="en-US" sz="1400" kern="1200" dirty="0">
            <a:solidFill>
              <a:srgbClr val="002060"/>
            </a:solidFill>
            <a:latin typeface="Rockwell"/>
            <a:ea typeface="+mn-ea"/>
            <a:cs typeface="+mn-cs"/>
          </a:endParaRPr>
        </a:p>
        <a:p>
          <a:pPr marL="114300" lvl="1" indent="-114300" algn="l" defTabSz="666750">
            <a:lnSpc>
              <a:spcPct val="90000"/>
            </a:lnSpc>
            <a:spcBef>
              <a:spcPct val="0"/>
            </a:spcBef>
            <a:spcAft>
              <a:spcPct val="15000"/>
            </a:spcAft>
            <a:buChar char="••"/>
          </a:pPr>
          <a:r>
            <a:rPr lang="en-US" sz="1400" kern="1200" dirty="0" smtClean="0">
              <a:solidFill>
                <a:srgbClr val="002060"/>
              </a:solidFill>
              <a:latin typeface="Calibri" panose="020F0502020204030204" pitchFamily="34" charset="0"/>
              <a:ea typeface="+mn-ea"/>
              <a:cs typeface="+mn-cs"/>
            </a:rPr>
            <a:t>Coaching, counseling, &amp; </a:t>
          </a:r>
          <a:r>
            <a:rPr lang="en-US" sz="1400" kern="1200" dirty="0" err="1" smtClean="0">
              <a:solidFill>
                <a:srgbClr val="002060"/>
              </a:solidFill>
              <a:latin typeface="Calibri" panose="020F0502020204030204" pitchFamily="34" charset="0"/>
              <a:ea typeface="+mn-ea"/>
              <a:cs typeface="+mn-cs"/>
            </a:rPr>
            <a:t>ePortfolio</a:t>
          </a:r>
          <a:r>
            <a:rPr lang="en-US" sz="1400" kern="1200" dirty="0" smtClean="0">
              <a:solidFill>
                <a:srgbClr val="002060"/>
              </a:solidFill>
              <a:latin typeface="Calibri" panose="020F0502020204030204" pitchFamily="34" charset="0"/>
              <a:ea typeface="+mn-ea"/>
              <a:cs typeface="+mn-cs"/>
            </a:rPr>
            <a:t>  support</a:t>
          </a:r>
          <a:endParaRPr lang="en-US" sz="1400" kern="1200" dirty="0">
            <a:solidFill>
              <a:srgbClr val="002060"/>
            </a:solidFill>
            <a:latin typeface="Calibri" panose="020F0502020204030204" pitchFamily="34" charset="0"/>
            <a:ea typeface="+mn-ea"/>
            <a:cs typeface="+mn-cs"/>
          </a:endParaRPr>
        </a:p>
        <a:p>
          <a:pPr marL="114300" marR="0" lvl="1" indent="-114300" algn="l" defTabSz="914400" eaLnBrk="1" fontAlgn="auto" latinLnBrk="0" hangingPunct="1">
            <a:lnSpc>
              <a:spcPct val="100000"/>
            </a:lnSpc>
            <a:spcBef>
              <a:spcPct val="0"/>
            </a:spcBef>
            <a:spcAft>
              <a:spcPts val="0"/>
            </a:spcAft>
            <a:buClrTx/>
            <a:buSzTx/>
            <a:buFontTx/>
            <a:buChar char="••"/>
            <a:tabLst/>
            <a:defRPr/>
          </a:pPr>
          <a:r>
            <a:rPr lang="en-US" sz="1400" kern="1200" dirty="0" smtClean="0">
              <a:solidFill>
                <a:srgbClr val="002060"/>
              </a:solidFill>
              <a:latin typeface="Calibri" panose="020F0502020204030204" pitchFamily="34" charset="0"/>
              <a:ea typeface="+mn-ea"/>
              <a:cs typeface="+mn-cs"/>
            </a:rPr>
            <a:t>Leadership</a:t>
          </a:r>
          <a:endParaRPr lang="en-US" sz="1400" kern="1200" dirty="0">
            <a:solidFill>
              <a:srgbClr val="002060"/>
            </a:solidFill>
            <a:latin typeface="Calibri" panose="020F0502020204030204" pitchFamily="34" charset="0"/>
            <a:ea typeface="+mn-ea"/>
            <a:cs typeface="+mn-cs"/>
          </a:endParaRPr>
        </a:p>
        <a:p>
          <a:pPr marL="342900" marR="0" lvl="2" indent="-114300" algn="l" defTabSz="914400" eaLnBrk="1" fontAlgn="auto" latinLnBrk="0" hangingPunct="1">
            <a:lnSpc>
              <a:spcPct val="100000"/>
            </a:lnSpc>
            <a:spcBef>
              <a:spcPct val="0"/>
            </a:spcBef>
            <a:spcAft>
              <a:spcPts val="0"/>
            </a:spcAft>
            <a:buClrTx/>
            <a:buSzTx/>
            <a:buFontTx/>
            <a:buChar char="••"/>
            <a:tabLst/>
            <a:defRPr/>
          </a:pPr>
          <a:r>
            <a:rPr lang="en-US" sz="1400" kern="1200" dirty="0" smtClean="0">
              <a:solidFill>
                <a:srgbClr val="002060"/>
              </a:solidFill>
              <a:latin typeface="Calibri" panose="020F0502020204030204" pitchFamily="34" charset="0"/>
              <a:ea typeface="+mn-ea"/>
              <a:cs typeface="+mn-cs"/>
            </a:rPr>
            <a:t>Peer tutoring</a:t>
          </a:r>
          <a:endParaRPr lang="en-US" sz="1400" kern="1200" dirty="0">
            <a:solidFill>
              <a:srgbClr val="002060"/>
            </a:solidFill>
            <a:latin typeface="Calibri" panose="020F0502020204030204" pitchFamily="34" charset="0"/>
            <a:ea typeface="+mn-ea"/>
            <a:cs typeface="+mn-cs"/>
          </a:endParaRPr>
        </a:p>
        <a:p>
          <a:pPr marL="342900" marR="0" lvl="2" indent="-114300" algn="l" defTabSz="914400" eaLnBrk="1" fontAlgn="auto" latinLnBrk="0" hangingPunct="1">
            <a:lnSpc>
              <a:spcPct val="100000"/>
            </a:lnSpc>
            <a:spcBef>
              <a:spcPct val="0"/>
            </a:spcBef>
            <a:spcAft>
              <a:spcPts val="0"/>
            </a:spcAft>
            <a:buClrTx/>
            <a:buSzTx/>
            <a:buFontTx/>
            <a:buChar char="••"/>
            <a:tabLst/>
            <a:defRPr/>
          </a:pPr>
          <a:r>
            <a:rPr lang="en-US" sz="1400" kern="1200" dirty="0" smtClean="0">
              <a:solidFill>
                <a:srgbClr val="002060"/>
              </a:solidFill>
              <a:latin typeface="Calibri" panose="020F0502020204030204" pitchFamily="34" charset="0"/>
              <a:ea typeface="+mn-ea"/>
              <a:cs typeface="+mn-cs"/>
            </a:rPr>
            <a:t>Peer mentoring</a:t>
          </a:r>
          <a:endParaRPr lang="en-US" sz="1400" kern="1200" dirty="0">
            <a:solidFill>
              <a:srgbClr val="002060"/>
            </a:solidFill>
            <a:latin typeface="Calibri" panose="020F0502020204030204" pitchFamily="34" charset="0"/>
            <a:ea typeface="+mn-ea"/>
            <a:cs typeface="+mn-cs"/>
          </a:endParaRPr>
        </a:p>
        <a:p>
          <a:pPr marL="342900" marR="0" lvl="2" indent="-114300" algn="l" defTabSz="914400" eaLnBrk="1" fontAlgn="auto" latinLnBrk="0" hangingPunct="1">
            <a:lnSpc>
              <a:spcPct val="100000"/>
            </a:lnSpc>
            <a:spcBef>
              <a:spcPct val="0"/>
            </a:spcBef>
            <a:spcAft>
              <a:spcPts val="0"/>
            </a:spcAft>
            <a:buClrTx/>
            <a:buSzTx/>
            <a:buFontTx/>
            <a:buChar char="••"/>
            <a:tabLst/>
            <a:defRPr/>
          </a:pPr>
          <a:r>
            <a:rPr lang="en-US" sz="1400" kern="1200" dirty="0" smtClean="0">
              <a:solidFill>
                <a:srgbClr val="002060"/>
              </a:solidFill>
              <a:latin typeface="Calibri" panose="020F0502020204030204" pitchFamily="34" charset="0"/>
              <a:ea typeface="+mn-ea"/>
              <a:cs typeface="+mn-cs"/>
            </a:rPr>
            <a:t>Service learning</a:t>
          </a:r>
          <a:endParaRPr lang="en-US" sz="1400" kern="1200" dirty="0">
            <a:solidFill>
              <a:srgbClr val="002060"/>
            </a:solidFill>
            <a:latin typeface="Calibri" panose="020F0502020204030204" pitchFamily="34" charset="0"/>
            <a:ea typeface="+mn-ea"/>
            <a:cs typeface="+mn-cs"/>
          </a:endParaRPr>
        </a:p>
        <a:p>
          <a:pPr marL="114300" lvl="1" indent="0" algn="l" defTabSz="666750">
            <a:lnSpc>
              <a:spcPct val="90000"/>
            </a:lnSpc>
            <a:spcBef>
              <a:spcPct val="0"/>
            </a:spcBef>
            <a:spcAft>
              <a:spcPct val="15000"/>
            </a:spcAft>
            <a:buChar char="••"/>
          </a:pPr>
          <a:endParaRPr lang="en-US" sz="1300" kern="1200" dirty="0">
            <a:solidFill>
              <a:sysClr val="windowText" lastClr="000000">
                <a:hueOff val="0"/>
                <a:satOff val="0"/>
                <a:lumOff val="0"/>
                <a:alphaOff val="0"/>
              </a:sysClr>
            </a:solidFill>
            <a:latin typeface="Calibri" panose="020F0502020204030204" pitchFamily="34" charset="0"/>
            <a:ea typeface="+mn-ea"/>
            <a:cs typeface="+mn-cs"/>
          </a:endParaRPr>
        </a:p>
        <a:p>
          <a:pPr marL="114300" lvl="1" indent="0" algn="l" defTabSz="666750">
            <a:lnSpc>
              <a:spcPct val="90000"/>
            </a:lnSpc>
            <a:spcBef>
              <a:spcPct val="0"/>
            </a:spcBef>
            <a:spcAft>
              <a:spcPct val="15000"/>
            </a:spcAft>
            <a:buChar char="••"/>
          </a:pPr>
          <a:endParaRPr lang="en-US" sz="1300" kern="1200" dirty="0">
            <a:solidFill>
              <a:sysClr val="windowText" lastClr="000000">
                <a:hueOff val="0"/>
                <a:satOff val="0"/>
                <a:lumOff val="0"/>
                <a:alphaOff val="0"/>
              </a:sysClr>
            </a:solidFill>
            <a:latin typeface="Calibri" panose="020F0502020204030204" pitchFamily="34" charset="0"/>
            <a:ea typeface="+mn-ea"/>
            <a:cs typeface="+mn-cs"/>
          </a:endParaRPr>
        </a:p>
      </dsp:txBody>
      <dsp:txXfrm>
        <a:off x="4236719" y="617485"/>
        <a:ext cx="1857374" cy="252196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224B9A3A-C9DA-4DF1-A58F-BD635BBBCF56}" type="datetimeFigureOut">
              <a:rPr lang="en-US" smtClean="0"/>
              <a:pPr/>
              <a:t>9/29/2014</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27688B6C-850C-4B6F-B82A-414BAB14F60D}" type="slidenum">
              <a:rPr lang="en-US" smtClean="0"/>
              <a:pPr/>
              <a:t>‹#›</a:t>
            </a:fld>
            <a:endParaRPr lang="en-US"/>
          </a:p>
        </p:txBody>
      </p:sp>
    </p:spTree>
    <p:extLst>
      <p:ext uri="{BB962C8B-B14F-4D97-AF65-F5344CB8AC3E}">
        <p14:creationId xmlns:p14="http://schemas.microsoft.com/office/powerpoint/2010/main" val="2082455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88B6C-850C-4B6F-B82A-414BAB14F60D}" type="slidenum">
              <a:rPr lang="en-US" smtClean="0"/>
              <a:pPr/>
              <a:t>1</a:t>
            </a:fld>
            <a:endParaRPr lang="en-US"/>
          </a:p>
        </p:txBody>
      </p:sp>
    </p:spTree>
    <p:extLst>
      <p:ext uri="{BB962C8B-B14F-4D97-AF65-F5344CB8AC3E}">
        <p14:creationId xmlns:p14="http://schemas.microsoft.com/office/powerpoint/2010/main" val="2358562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wondering if we put this here, embedded in the story, to bring home the metacognitive approach we have taken to College 1.  Then when we show the CERA data, it might make more sense?</a:t>
            </a:r>
          </a:p>
          <a:p>
            <a:r>
              <a:rPr lang="en-US" dirty="0" smtClean="0"/>
              <a:t>We might also want to include those screen shots of students </a:t>
            </a:r>
            <a:r>
              <a:rPr lang="en-US" dirty="0" err="1" smtClean="0"/>
              <a:t>TttT</a:t>
            </a:r>
            <a:r>
              <a:rPr lang="en-US" dirty="0" smtClean="0"/>
              <a:t>, to make visible the kinds of work we do in C1?</a:t>
            </a:r>
          </a:p>
          <a:p>
            <a:endParaRPr lang="en-US" dirty="0"/>
          </a:p>
        </p:txBody>
      </p:sp>
      <p:sp>
        <p:nvSpPr>
          <p:cNvPr id="4" name="Slide Number Placeholder 3"/>
          <p:cNvSpPr>
            <a:spLocks noGrp="1"/>
          </p:cNvSpPr>
          <p:nvPr>
            <p:ph type="sldNum" sz="quarter" idx="10"/>
          </p:nvPr>
        </p:nvSpPr>
        <p:spPr/>
        <p:txBody>
          <a:bodyPr/>
          <a:lstStyle/>
          <a:p>
            <a:fld id="{AEC55ECB-7E5D-4C4D-9E1F-D99D068B9A73}" type="slidenum">
              <a:rPr lang="en-US" smtClean="0"/>
              <a:pPr/>
              <a:t>37</a:t>
            </a:fld>
            <a:endParaRPr lang="en-US"/>
          </a:p>
        </p:txBody>
      </p:sp>
    </p:spTree>
    <p:extLst>
      <p:ext uri="{BB962C8B-B14F-4D97-AF65-F5344CB8AC3E}">
        <p14:creationId xmlns:p14="http://schemas.microsoft.com/office/powerpoint/2010/main" val="725820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88B6C-850C-4B6F-B82A-414BAB14F60D}" type="slidenum">
              <a:rPr lang="en-US" smtClean="0"/>
              <a:pPr/>
              <a:t>43</a:t>
            </a:fld>
            <a:endParaRPr lang="en-US"/>
          </a:p>
        </p:txBody>
      </p:sp>
    </p:spTree>
    <p:extLst>
      <p:ext uri="{BB962C8B-B14F-4D97-AF65-F5344CB8AC3E}">
        <p14:creationId xmlns:p14="http://schemas.microsoft.com/office/powerpoint/2010/main" val="4234480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88B6C-850C-4B6F-B82A-414BAB14F60D}" type="slidenum">
              <a:rPr lang="en-US" smtClean="0"/>
              <a:pPr/>
              <a:t>47</a:t>
            </a:fld>
            <a:endParaRPr lang="en-US"/>
          </a:p>
        </p:txBody>
      </p:sp>
    </p:spTree>
    <p:extLst>
      <p:ext uri="{BB962C8B-B14F-4D97-AF65-F5344CB8AC3E}">
        <p14:creationId xmlns:p14="http://schemas.microsoft.com/office/powerpoint/2010/main" val="255658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88B6C-850C-4B6F-B82A-414BAB14F60D}" type="slidenum">
              <a:rPr lang="en-US" smtClean="0"/>
              <a:pPr/>
              <a:t>9</a:t>
            </a:fld>
            <a:endParaRPr lang="en-US"/>
          </a:p>
        </p:txBody>
      </p:sp>
    </p:spTree>
    <p:extLst>
      <p:ext uri="{BB962C8B-B14F-4D97-AF65-F5344CB8AC3E}">
        <p14:creationId xmlns:p14="http://schemas.microsoft.com/office/powerpoint/2010/main" val="1240111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B291C1-9A85-41B5-9B6E-4E5461981DC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338615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3063F-5BEF-164E-B274-73A60F80800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246646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also talk about what APL</a:t>
            </a:r>
            <a:r>
              <a:rPr lang="en-US" baseline="0" dirty="0" smtClean="0"/>
              <a:t> is doing as well for professional Development</a:t>
            </a:r>
            <a:endParaRPr lang="en-US" dirty="0"/>
          </a:p>
        </p:txBody>
      </p:sp>
      <p:sp>
        <p:nvSpPr>
          <p:cNvPr id="4" name="Slide Number Placeholder 3"/>
          <p:cNvSpPr>
            <a:spLocks noGrp="1"/>
          </p:cNvSpPr>
          <p:nvPr>
            <p:ph type="sldNum" sz="quarter" idx="10"/>
          </p:nvPr>
        </p:nvSpPr>
        <p:spPr/>
        <p:txBody>
          <a:bodyPr/>
          <a:lstStyle/>
          <a:p>
            <a:fld id="{F2B291C1-9A85-41B5-9B6E-4E5461981DCC}"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216550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88B6C-850C-4B6F-B82A-414BAB14F60D}" type="slidenum">
              <a:rPr lang="en-US" smtClean="0"/>
              <a:pPr/>
              <a:t>25</a:t>
            </a:fld>
            <a:endParaRPr lang="en-US"/>
          </a:p>
        </p:txBody>
      </p:sp>
    </p:spTree>
    <p:extLst>
      <p:ext uri="{BB962C8B-B14F-4D97-AF65-F5344CB8AC3E}">
        <p14:creationId xmlns:p14="http://schemas.microsoft.com/office/powerpoint/2010/main" val="1627393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You’ll noticed that our short term outcomes have nothing to do with math. We noticed this from the other programs that we’ve created for years that we were not going to see a very very fast turn around in math behaviors and outcomes after a two week intervention, that’s just not going to happen. But what we did hope for was to to create an environment where student felt comfortable, where they felt connected to the college, understood what support services were available to them, and that they were able to make friends with peers, faculty, tutor, their support team. </a:t>
            </a:r>
          </a:p>
          <a:p>
            <a:endParaRPr lang="en-US" altLang="en-US" smtClean="0">
              <a:ea typeface="ＭＳ Ｐゴシック" pitchFamily="34" charset="-128"/>
            </a:endParaRPr>
          </a:p>
          <a:p>
            <a:r>
              <a:rPr lang="en-US" altLang="en-US" smtClean="0">
                <a:ea typeface="ＭＳ Ｐゴシック" pitchFamily="34" charset="-128"/>
              </a:rPr>
              <a:t>We wanted to see improvement in toward their attitudes of themselves as students in the college setting, specifically  around math, counseling and tutors. Critical, we have done work with another program and a major qualitative finding was that at the lowest developmental level, Prealgebra, it wasn’t necessarily about if the student could do the math, but helping them understand that they COULD do the math. It’s really a self efficasy issue.  That a student understand where the obsticals are and is able to overcome them either alone or with others. </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34" charset="-128"/>
              </a:defRPr>
            </a:lvl1pPr>
            <a:lvl2pPr marL="763135" indent="-293513">
              <a:defRPr>
                <a:solidFill>
                  <a:schemeClr val="tx1"/>
                </a:solidFill>
                <a:latin typeface="Tahoma" pitchFamily="34" charset="0"/>
                <a:ea typeface="ＭＳ Ｐゴシック" pitchFamily="34" charset="-128"/>
              </a:defRPr>
            </a:lvl2pPr>
            <a:lvl3pPr marL="1174053" indent="-234811">
              <a:defRPr>
                <a:solidFill>
                  <a:schemeClr val="tx1"/>
                </a:solidFill>
                <a:latin typeface="Tahoma" pitchFamily="34" charset="0"/>
                <a:ea typeface="ＭＳ Ｐゴシック" pitchFamily="34" charset="-128"/>
              </a:defRPr>
            </a:lvl3pPr>
            <a:lvl4pPr marL="1643673" indent="-234811">
              <a:defRPr>
                <a:solidFill>
                  <a:schemeClr val="tx1"/>
                </a:solidFill>
                <a:latin typeface="Tahoma" pitchFamily="34" charset="0"/>
                <a:ea typeface="ＭＳ Ｐゴシック" pitchFamily="34" charset="-128"/>
              </a:defRPr>
            </a:lvl4pPr>
            <a:lvl5pPr marL="2113295" indent="-234811">
              <a:defRPr>
                <a:solidFill>
                  <a:schemeClr val="tx1"/>
                </a:solidFill>
                <a:latin typeface="Tahoma" pitchFamily="34" charset="0"/>
                <a:ea typeface="ＭＳ Ｐゴシック" pitchFamily="34" charset="-128"/>
              </a:defRPr>
            </a:lvl5pPr>
            <a:lvl6pPr marL="2582916" indent="-234811" eaLnBrk="0" fontAlgn="base" hangingPunct="0">
              <a:spcBef>
                <a:spcPct val="0"/>
              </a:spcBef>
              <a:spcAft>
                <a:spcPct val="0"/>
              </a:spcAft>
              <a:defRPr>
                <a:solidFill>
                  <a:schemeClr val="tx1"/>
                </a:solidFill>
                <a:latin typeface="Tahoma" pitchFamily="34" charset="0"/>
                <a:ea typeface="ＭＳ Ｐゴシック" pitchFamily="34" charset="-128"/>
              </a:defRPr>
            </a:lvl6pPr>
            <a:lvl7pPr marL="3052537" indent="-234811" eaLnBrk="0" fontAlgn="base" hangingPunct="0">
              <a:spcBef>
                <a:spcPct val="0"/>
              </a:spcBef>
              <a:spcAft>
                <a:spcPct val="0"/>
              </a:spcAft>
              <a:defRPr>
                <a:solidFill>
                  <a:schemeClr val="tx1"/>
                </a:solidFill>
                <a:latin typeface="Tahoma" pitchFamily="34" charset="0"/>
                <a:ea typeface="ＭＳ Ｐゴシック" pitchFamily="34" charset="-128"/>
              </a:defRPr>
            </a:lvl7pPr>
            <a:lvl8pPr marL="3522158" indent="-234811" eaLnBrk="0" fontAlgn="base" hangingPunct="0">
              <a:spcBef>
                <a:spcPct val="0"/>
              </a:spcBef>
              <a:spcAft>
                <a:spcPct val="0"/>
              </a:spcAft>
              <a:defRPr>
                <a:solidFill>
                  <a:schemeClr val="tx1"/>
                </a:solidFill>
                <a:latin typeface="Tahoma" pitchFamily="34" charset="0"/>
                <a:ea typeface="ＭＳ Ｐゴシック" pitchFamily="34" charset="-128"/>
              </a:defRPr>
            </a:lvl8pPr>
            <a:lvl9pPr marL="3991779" indent="-234811" eaLnBrk="0" fontAlgn="base" hangingPunct="0">
              <a:spcBef>
                <a:spcPct val="0"/>
              </a:spcBef>
              <a:spcAft>
                <a:spcPct val="0"/>
              </a:spcAft>
              <a:defRPr>
                <a:solidFill>
                  <a:schemeClr val="tx1"/>
                </a:solidFill>
                <a:latin typeface="Tahoma" pitchFamily="34" charset="0"/>
                <a:ea typeface="ＭＳ Ｐゴシック" pitchFamily="34" charset="-128"/>
              </a:defRPr>
            </a:lvl9pPr>
          </a:lstStyle>
          <a:p>
            <a:fld id="{27FFE7C0-4A60-4313-80F0-A7940474EC71}" type="slidenum">
              <a:rPr lang="en-US" altLang="en-US" smtClean="0"/>
              <a:pPr/>
              <a:t>29</a:t>
            </a:fld>
            <a:endParaRPr lang="en-US" altLang="en-US" smtClean="0"/>
          </a:p>
        </p:txBody>
      </p:sp>
    </p:spTree>
    <p:extLst>
      <p:ext uri="{BB962C8B-B14F-4D97-AF65-F5344CB8AC3E}">
        <p14:creationId xmlns:p14="http://schemas.microsoft.com/office/powerpoint/2010/main" val="4080422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Of course we have long term outcomes and we are tracking these outcomes long term.  We want to see change in behavior, we want to see whether they were making use of tutoring for example, and of course our traditional outcome of retention and success. Whether this was positively influenced as well.</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34" charset="-128"/>
              </a:defRPr>
            </a:lvl1pPr>
            <a:lvl2pPr marL="763135" indent="-293513">
              <a:defRPr>
                <a:solidFill>
                  <a:schemeClr val="tx1"/>
                </a:solidFill>
                <a:latin typeface="Tahoma" pitchFamily="34" charset="0"/>
                <a:ea typeface="ＭＳ Ｐゴシック" pitchFamily="34" charset="-128"/>
              </a:defRPr>
            </a:lvl2pPr>
            <a:lvl3pPr marL="1174053" indent="-234811">
              <a:defRPr>
                <a:solidFill>
                  <a:schemeClr val="tx1"/>
                </a:solidFill>
                <a:latin typeface="Tahoma" pitchFamily="34" charset="0"/>
                <a:ea typeface="ＭＳ Ｐゴシック" pitchFamily="34" charset="-128"/>
              </a:defRPr>
            </a:lvl3pPr>
            <a:lvl4pPr marL="1643673" indent="-234811">
              <a:defRPr>
                <a:solidFill>
                  <a:schemeClr val="tx1"/>
                </a:solidFill>
                <a:latin typeface="Tahoma" pitchFamily="34" charset="0"/>
                <a:ea typeface="ＭＳ Ｐゴシック" pitchFamily="34" charset="-128"/>
              </a:defRPr>
            </a:lvl4pPr>
            <a:lvl5pPr marL="2113295" indent="-234811">
              <a:defRPr>
                <a:solidFill>
                  <a:schemeClr val="tx1"/>
                </a:solidFill>
                <a:latin typeface="Tahoma" pitchFamily="34" charset="0"/>
                <a:ea typeface="ＭＳ Ｐゴシック" pitchFamily="34" charset="-128"/>
              </a:defRPr>
            </a:lvl5pPr>
            <a:lvl6pPr marL="2582916" indent="-234811" eaLnBrk="0" fontAlgn="base" hangingPunct="0">
              <a:spcBef>
                <a:spcPct val="0"/>
              </a:spcBef>
              <a:spcAft>
                <a:spcPct val="0"/>
              </a:spcAft>
              <a:defRPr>
                <a:solidFill>
                  <a:schemeClr val="tx1"/>
                </a:solidFill>
                <a:latin typeface="Tahoma" pitchFamily="34" charset="0"/>
                <a:ea typeface="ＭＳ Ｐゴシック" pitchFamily="34" charset="-128"/>
              </a:defRPr>
            </a:lvl6pPr>
            <a:lvl7pPr marL="3052537" indent="-234811" eaLnBrk="0" fontAlgn="base" hangingPunct="0">
              <a:spcBef>
                <a:spcPct val="0"/>
              </a:spcBef>
              <a:spcAft>
                <a:spcPct val="0"/>
              </a:spcAft>
              <a:defRPr>
                <a:solidFill>
                  <a:schemeClr val="tx1"/>
                </a:solidFill>
                <a:latin typeface="Tahoma" pitchFamily="34" charset="0"/>
                <a:ea typeface="ＭＳ Ｐゴシック" pitchFamily="34" charset="-128"/>
              </a:defRPr>
            </a:lvl7pPr>
            <a:lvl8pPr marL="3522158" indent="-234811" eaLnBrk="0" fontAlgn="base" hangingPunct="0">
              <a:spcBef>
                <a:spcPct val="0"/>
              </a:spcBef>
              <a:spcAft>
                <a:spcPct val="0"/>
              </a:spcAft>
              <a:defRPr>
                <a:solidFill>
                  <a:schemeClr val="tx1"/>
                </a:solidFill>
                <a:latin typeface="Tahoma" pitchFamily="34" charset="0"/>
                <a:ea typeface="ＭＳ Ｐゴシック" pitchFamily="34" charset="-128"/>
              </a:defRPr>
            </a:lvl8pPr>
            <a:lvl9pPr marL="3991779" indent="-234811" eaLnBrk="0" fontAlgn="base" hangingPunct="0">
              <a:spcBef>
                <a:spcPct val="0"/>
              </a:spcBef>
              <a:spcAft>
                <a:spcPct val="0"/>
              </a:spcAft>
              <a:defRPr>
                <a:solidFill>
                  <a:schemeClr val="tx1"/>
                </a:solidFill>
                <a:latin typeface="Tahoma" pitchFamily="34" charset="0"/>
                <a:ea typeface="ＭＳ Ｐゴシック" pitchFamily="34" charset="-128"/>
              </a:defRPr>
            </a:lvl9pPr>
          </a:lstStyle>
          <a:p>
            <a:fld id="{8448441E-8B88-4D7F-B282-FA6421D63106}" type="slidenum">
              <a:rPr lang="en-US" altLang="en-US" smtClean="0"/>
              <a:pPr/>
              <a:t>30</a:t>
            </a:fld>
            <a:endParaRPr lang="en-US" altLang="en-US" smtClean="0"/>
          </a:p>
        </p:txBody>
      </p:sp>
    </p:spTree>
    <p:extLst>
      <p:ext uri="{BB962C8B-B14F-4D97-AF65-F5344CB8AC3E}">
        <p14:creationId xmlns:p14="http://schemas.microsoft.com/office/powerpoint/2010/main" val="2570052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a:lnSpc>
                <a:spcPct val="90000"/>
              </a:lnSpc>
            </a:pPr>
            <a:r>
              <a:rPr lang="en-US" altLang="en-US" smtClean="0">
                <a:ea typeface="ＭＳ Ｐゴシック" pitchFamily="34" charset="-128"/>
              </a:rPr>
              <a:t>As I said Math jam is a stress free environment, no credit programs. We feel that it is important to maintain that, school is stressful, we understand from all of the work that we have done in the TLC that new students are generally stressed about what is going to happen to them in college and we tried to create a worm and welcoming environment were they feel comfortable to enter the experience.</a:t>
            </a:r>
          </a:p>
          <a:p>
            <a:pPr>
              <a:lnSpc>
                <a:spcPct val="90000"/>
              </a:lnSpc>
            </a:pPr>
            <a:endParaRPr lang="en-US" altLang="en-US" smtClean="0">
              <a:ea typeface="ＭＳ Ｐゴシック" pitchFamily="34" charset="-128"/>
            </a:endParaRPr>
          </a:p>
          <a:p>
            <a:pPr>
              <a:lnSpc>
                <a:spcPct val="90000"/>
              </a:lnSpc>
            </a:pPr>
            <a:r>
              <a:rPr lang="en-US" altLang="en-US" smtClean="0">
                <a:ea typeface="ＭＳ Ｐゴシック" pitchFamily="34" charset="-128"/>
              </a:rPr>
              <a:t>Every year of Math Jam, we develop curriculum and we now have set curriculum, which is in the process of being reviewed for this coming summer. But it highly interactive, its applications based, the faculty present a concept and the student have hand on experience, they go outside, they get into groups, dine, playing card, in order to make sure that the math becomes very real. </a:t>
            </a:r>
          </a:p>
          <a:p>
            <a:pPr>
              <a:lnSpc>
                <a:spcPct val="90000"/>
              </a:lnSpc>
            </a:pPr>
            <a:endParaRPr lang="en-US" altLang="en-US" smtClean="0">
              <a:ea typeface="ＭＳ Ｐゴシック" pitchFamily="34" charset="-128"/>
            </a:endParaRPr>
          </a:p>
          <a:p>
            <a:pPr>
              <a:lnSpc>
                <a:spcPct val="90000"/>
              </a:lnSpc>
            </a:pPr>
            <a:r>
              <a:rPr lang="en-US" altLang="en-US" smtClean="0">
                <a:ea typeface="ＭＳ Ｐゴシック" pitchFamily="34" charset="-128"/>
              </a:rPr>
              <a:t>Boundary crossing? Because it is a no credit environment the instructor can step back and the tutor can step forward, we fee this is very important, for students to see students just like themselves, at a higher level how have succeeded and are interacting socially with math instructors. We want the instructors to collaborate, we want the instructor to some time sit down an allow the tutor to take over the activities, and this is of course more possible in a no credit environment.</a:t>
            </a:r>
          </a:p>
          <a:p>
            <a:pPr>
              <a:lnSpc>
                <a:spcPct val="90000"/>
              </a:lnSpc>
            </a:pPr>
            <a:endParaRPr lang="en-US" altLang="en-US" smtClean="0">
              <a:ea typeface="ＭＳ Ｐゴシック" pitchFamily="34" charset="-128"/>
            </a:endParaRPr>
          </a:p>
          <a:p>
            <a:pPr>
              <a:lnSpc>
                <a:spcPct val="90000"/>
              </a:lnSpc>
            </a:pPr>
            <a:r>
              <a:rPr lang="en-US" altLang="en-US" smtClean="0">
                <a:ea typeface="ＭＳ Ｐゴシック" pitchFamily="34" charset="-128"/>
              </a:rPr>
              <a:t>We feel that the tutors are the most important element of Math Jam. We have a strong volunteer program called CONECSION we are next door to the MESA program which is STEM base program in California. So we do have high achiving student in Math, But these are students that come from the community where our students come from. They look like them, talk like them, dress like them, but they happened to be in Calculus and they understand a lot of the problems that these student are going through, in fact we actually look to higher former Math Jam students to become tutors. We fee that that community building among tutors is really powerful.</a:t>
            </a:r>
          </a:p>
          <a:p>
            <a:pPr>
              <a:lnSpc>
                <a:spcPct val="90000"/>
              </a:lnSpc>
            </a:pPr>
            <a:endParaRPr lang="en-US" altLang="en-US" smtClean="0">
              <a:ea typeface="ＭＳ Ｐゴシック" pitchFamily="34" charset="-128"/>
            </a:endParaRPr>
          </a:p>
          <a:p>
            <a:pPr>
              <a:lnSpc>
                <a:spcPct val="90000"/>
              </a:lnSpc>
            </a:pPr>
            <a:r>
              <a:rPr lang="en-US" altLang="en-US" smtClean="0">
                <a:ea typeface="ＭＳ Ｐゴシック" pitchFamily="34" charset="-128"/>
              </a:rPr>
              <a:t>We also fee that they relationship of the tutor an tutee is a critical one, we understand form data that the students that are most in need of tutoring are the once that are least likely to take advantage of it. It really hard for me, someone that is struggling to ask someone else for help and so we feel that it is about relationship building. So Math Jam is very very much about relationship building. “I’m going to have fun with you in the summer and I will be your tutor in the fall and spring, I will be in the learning center and sometimes be in your classroom, and im going to help you and you classmates. So this really is a different dynamic than the drop in tutoring.</a:t>
            </a:r>
          </a:p>
          <a:p>
            <a:pPr>
              <a:lnSpc>
                <a:spcPct val="90000"/>
              </a:lnSpc>
            </a:pPr>
            <a:endParaRPr lang="en-US" altLang="en-US" smtClean="0">
              <a:ea typeface="ＭＳ Ｐゴシック" pitchFamily="34" charset="-128"/>
            </a:endParaRPr>
          </a:p>
          <a:p>
            <a:pPr>
              <a:lnSpc>
                <a:spcPct val="90000"/>
              </a:lnSpc>
            </a:pPr>
            <a:r>
              <a:rPr lang="en-US" altLang="en-US" smtClean="0">
                <a:ea typeface="ＭＳ Ｐゴシック" pitchFamily="34" charset="-128"/>
              </a:rPr>
              <a:t>And arguably more important, Math Jam has become a type of professional development for some of our faculty. They get to collaborate this their collages in different, they get to interact with campus tutors, and their own students in a different ways. And in fact many of our instructors said that this was the most fun they ever had teaching Math.</a:t>
            </a:r>
          </a:p>
          <a:p>
            <a:pPr>
              <a:lnSpc>
                <a:spcPct val="90000"/>
              </a:lnSpc>
            </a:pPr>
            <a:endParaRPr lang="en-US" altLang="en-US" smtClean="0">
              <a:ea typeface="ＭＳ Ｐゴシック" pitchFamily="34" charset="-128"/>
            </a:endParaRPr>
          </a:p>
          <a:p>
            <a:pPr>
              <a:lnSpc>
                <a:spcPct val="90000"/>
              </a:lnSpc>
            </a:pPr>
            <a:endParaRPr lang="en-US" altLang="en-US" smtClean="0">
              <a:ea typeface="ＭＳ Ｐゴシック" pitchFamily="34" charset="-128"/>
            </a:endParaRPr>
          </a:p>
          <a:p>
            <a:pPr>
              <a:lnSpc>
                <a:spcPct val="90000"/>
              </a:lnSpc>
            </a:pPr>
            <a:endParaRPr lang="en-US" altLang="en-US" smtClean="0">
              <a:ea typeface="ＭＳ Ｐゴシック"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34" charset="-128"/>
              </a:defRPr>
            </a:lvl1pPr>
            <a:lvl2pPr marL="763135" indent="-293513">
              <a:defRPr>
                <a:solidFill>
                  <a:schemeClr val="tx1"/>
                </a:solidFill>
                <a:latin typeface="Tahoma" pitchFamily="34" charset="0"/>
                <a:ea typeface="ＭＳ Ｐゴシック" pitchFamily="34" charset="-128"/>
              </a:defRPr>
            </a:lvl2pPr>
            <a:lvl3pPr marL="1174053" indent="-234811">
              <a:defRPr>
                <a:solidFill>
                  <a:schemeClr val="tx1"/>
                </a:solidFill>
                <a:latin typeface="Tahoma" pitchFamily="34" charset="0"/>
                <a:ea typeface="ＭＳ Ｐゴシック" pitchFamily="34" charset="-128"/>
              </a:defRPr>
            </a:lvl3pPr>
            <a:lvl4pPr marL="1643673" indent="-234811">
              <a:defRPr>
                <a:solidFill>
                  <a:schemeClr val="tx1"/>
                </a:solidFill>
                <a:latin typeface="Tahoma" pitchFamily="34" charset="0"/>
                <a:ea typeface="ＭＳ Ｐゴシック" pitchFamily="34" charset="-128"/>
              </a:defRPr>
            </a:lvl4pPr>
            <a:lvl5pPr marL="2113295" indent="-234811">
              <a:defRPr>
                <a:solidFill>
                  <a:schemeClr val="tx1"/>
                </a:solidFill>
                <a:latin typeface="Tahoma" pitchFamily="34" charset="0"/>
                <a:ea typeface="ＭＳ Ｐゴシック" pitchFamily="34" charset="-128"/>
              </a:defRPr>
            </a:lvl5pPr>
            <a:lvl6pPr marL="2582916" indent="-234811" eaLnBrk="0" fontAlgn="base" hangingPunct="0">
              <a:spcBef>
                <a:spcPct val="0"/>
              </a:spcBef>
              <a:spcAft>
                <a:spcPct val="0"/>
              </a:spcAft>
              <a:defRPr>
                <a:solidFill>
                  <a:schemeClr val="tx1"/>
                </a:solidFill>
                <a:latin typeface="Tahoma" pitchFamily="34" charset="0"/>
                <a:ea typeface="ＭＳ Ｐゴシック" pitchFamily="34" charset="-128"/>
              </a:defRPr>
            </a:lvl6pPr>
            <a:lvl7pPr marL="3052537" indent="-234811" eaLnBrk="0" fontAlgn="base" hangingPunct="0">
              <a:spcBef>
                <a:spcPct val="0"/>
              </a:spcBef>
              <a:spcAft>
                <a:spcPct val="0"/>
              </a:spcAft>
              <a:defRPr>
                <a:solidFill>
                  <a:schemeClr val="tx1"/>
                </a:solidFill>
                <a:latin typeface="Tahoma" pitchFamily="34" charset="0"/>
                <a:ea typeface="ＭＳ Ｐゴシック" pitchFamily="34" charset="-128"/>
              </a:defRPr>
            </a:lvl7pPr>
            <a:lvl8pPr marL="3522158" indent="-234811" eaLnBrk="0" fontAlgn="base" hangingPunct="0">
              <a:spcBef>
                <a:spcPct val="0"/>
              </a:spcBef>
              <a:spcAft>
                <a:spcPct val="0"/>
              </a:spcAft>
              <a:defRPr>
                <a:solidFill>
                  <a:schemeClr val="tx1"/>
                </a:solidFill>
                <a:latin typeface="Tahoma" pitchFamily="34" charset="0"/>
                <a:ea typeface="ＭＳ Ｐゴシック" pitchFamily="34" charset="-128"/>
              </a:defRPr>
            </a:lvl8pPr>
            <a:lvl9pPr marL="3991779" indent="-234811" eaLnBrk="0" fontAlgn="base" hangingPunct="0">
              <a:spcBef>
                <a:spcPct val="0"/>
              </a:spcBef>
              <a:spcAft>
                <a:spcPct val="0"/>
              </a:spcAft>
              <a:defRPr>
                <a:solidFill>
                  <a:schemeClr val="tx1"/>
                </a:solidFill>
                <a:latin typeface="Tahoma" pitchFamily="34" charset="0"/>
                <a:ea typeface="ＭＳ Ｐゴシック" pitchFamily="34" charset="-128"/>
              </a:defRPr>
            </a:lvl9pPr>
          </a:lstStyle>
          <a:p>
            <a:fld id="{3AD8D425-D613-4D18-86C8-9871E586F802}" type="slidenum">
              <a:rPr lang="en-US" altLang="en-US" smtClean="0"/>
              <a:pPr/>
              <a:t>31</a:t>
            </a:fld>
            <a:endParaRPr lang="en-US" altLang="en-US" smtClean="0"/>
          </a:p>
        </p:txBody>
      </p:sp>
    </p:spTree>
    <p:extLst>
      <p:ext uri="{BB962C8B-B14F-4D97-AF65-F5344CB8AC3E}">
        <p14:creationId xmlns:p14="http://schemas.microsoft.com/office/powerpoint/2010/main" val="2459216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9B7AA7-4D67-448F-BDAD-C08AD8AF30D4}"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9B7AA7-4D67-448F-BDAD-C08AD8AF30D4}"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9B7AA7-4D67-448F-BDAD-C08AD8AF30D4}"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67039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463724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42136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900777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US">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59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US">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997080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US">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068857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829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9B7AA7-4D67-448F-BDAD-C08AD8AF30D4}"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75430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871907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055648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D2404A-9543-479C-A229-84BF05B8860A}" type="datetimeFigureOut">
              <a:rPr lang="en-US">
                <a:solidFill>
                  <a:prstClr val="black">
                    <a:tint val="75000"/>
                  </a:prstClr>
                </a:solidFill>
              </a:rPr>
              <a:pPr>
                <a:def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DB59776-B54D-4444-9236-8E9CFC6A946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1439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755089A-42C7-4786-B863-AE4439B6BA72}" type="datetimeFigureOut">
              <a:rPr lang="en-US">
                <a:solidFill>
                  <a:prstClr val="black">
                    <a:tint val="75000"/>
                  </a:prstClr>
                </a:solidFill>
              </a:rPr>
              <a:pPr>
                <a:def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91019B-08C1-49E0-9865-6F736FB3EE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7210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C9A96E-EF48-4672-9E4C-F243B1B020B1}" type="datetimeFigureOut">
              <a:rPr lang="en-US">
                <a:solidFill>
                  <a:prstClr val="black">
                    <a:tint val="75000"/>
                  </a:prstClr>
                </a:solidFill>
              </a:rPr>
              <a:pPr>
                <a:def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B85C9AF-A999-4BD2-92CD-2F31D77DCC3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4785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19C047E-EC79-4BF8-8D97-8DCD4CC068C0}" type="datetimeFigureOut">
              <a:rPr lang="en-US">
                <a:solidFill>
                  <a:prstClr val="black">
                    <a:tint val="75000"/>
                  </a:prstClr>
                </a:solidFill>
              </a:rPr>
              <a:pPr>
                <a:defRPr/>
              </a:pPr>
              <a:t>9/29/2014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84C207A-6E2D-4AFD-A1B3-9001A84661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3040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4A0FEE9-6E97-4A6F-80FF-CA73D36745EE}" type="datetimeFigureOut">
              <a:rPr lang="en-US">
                <a:solidFill>
                  <a:prstClr val="black">
                    <a:tint val="75000"/>
                  </a:prstClr>
                </a:solidFill>
              </a:rPr>
              <a:pPr>
                <a:defRPr/>
              </a:pPr>
              <a:t>9/29/2014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57A7CC-8BE0-4FC5-B3D4-9D326EBBF2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9970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FBE4471-FE0B-4381-8039-2726C9413043}" type="datetimeFigureOut">
              <a:rPr lang="en-US">
                <a:solidFill>
                  <a:prstClr val="black">
                    <a:tint val="75000"/>
                  </a:prstClr>
                </a:solidFill>
              </a:rPr>
              <a:pPr>
                <a:defRPr/>
              </a:pPr>
              <a:t>9/29/2014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564EB0-95FE-47C0-BAE3-855A3C20324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4819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50860CB-8B5A-477F-B56D-34A0863CC292}" type="datetimeFigureOut">
              <a:rPr lang="en-US">
                <a:solidFill>
                  <a:prstClr val="black">
                    <a:tint val="75000"/>
                  </a:prstClr>
                </a:solidFill>
              </a:rPr>
              <a:pPr>
                <a:defRPr/>
              </a:pPr>
              <a:t>9/29/2014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EDC68D-F09F-417F-B19F-0E120B7A62E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011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9B7AA7-4D67-448F-BDAD-C08AD8AF30D4}"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49B92F1-4969-4A5A-8DFE-B543B46AED10}" type="datetimeFigureOut">
              <a:rPr lang="en-US">
                <a:solidFill>
                  <a:prstClr val="black">
                    <a:tint val="75000"/>
                  </a:prstClr>
                </a:solidFill>
              </a:rPr>
              <a:pPr>
                <a:defRPr/>
              </a:pPr>
              <a:t>9/29/2014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736B911-45AC-4613-8B56-8996BB2DBD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089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8195B27-DE6A-4211-B29B-A3096110D61C}" type="datetimeFigureOut">
              <a:rPr lang="en-US">
                <a:solidFill>
                  <a:prstClr val="black">
                    <a:tint val="75000"/>
                  </a:prstClr>
                </a:solidFill>
              </a:rPr>
              <a:pPr>
                <a:defRPr/>
              </a:pPr>
              <a:t>9/29/2014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5AA81D-BDD3-4A4C-A668-A27F240E08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2174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926357A-8986-49EE-8E2D-24ACF357ACA8}" type="datetimeFigureOut">
              <a:rPr lang="en-US">
                <a:solidFill>
                  <a:prstClr val="black">
                    <a:tint val="75000"/>
                  </a:prstClr>
                </a:solidFill>
              </a:rPr>
              <a:pPr>
                <a:def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607FF9-509B-42BC-8966-67F35502A14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0684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E91F77-B373-44B4-ADE9-4CBCDF4100EE}" type="datetimeFigureOut">
              <a:rPr lang="en-US">
                <a:solidFill>
                  <a:prstClr val="black">
                    <a:tint val="75000"/>
                  </a:prstClr>
                </a:solidFill>
              </a:rPr>
              <a:pPr>
                <a:def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52E31A9-5506-4D14-914B-2D69F46E824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2689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748743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732238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7774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125656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US">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6862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US">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458979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9B7AA7-4D67-448F-BDAD-C08AD8AF30D4}" type="datetimeFigureOut">
              <a:rPr lang="en-US" smtClean="0"/>
              <a:pPr/>
              <a:t>9/29/2014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US">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6067367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696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4062533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5839559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032191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9B7AA7-4D67-448F-BDAD-C08AD8AF30D4}" type="datetimeFigureOut">
              <a:rPr lang="en-US" smtClean="0"/>
              <a:pPr/>
              <a:t>9/29/2014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9B7AA7-4D67-448F-BDAD-C08AD8AF30D4}" type="datetimeFigureOut">
              <a:rPr lang="en-US" smtClean="0"/>
              <a:pPr/>
              <a:t>9/29/2014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B7AA7-4D67-448F-BDAD-C08AD8AF30D4}" type="datetimeFigureOut">
              <a:rPr lang="en-US" smtClean="0"/>
              <a:pPr/>
              <a:t>9/29/2014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9B7AA7-4D67-448F-BDAD-C08AD8AF30D4}" type="datetimeFigureOut">
              <a:rPr lang="en-US" smtClean="0"/>
              <a:pPr/>
              <a:t>9/29/2014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9B7AA7-4D67-448F-BDAD-C08AD8AF30D4}" type="datetimeFigureOut">
              <a:rPr lang="en-US" smtClean="0"/>
              <a:pPr/>
              <a:t>9/29/2014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B7AA7-4D67-448F-BDAD-C08AD8AF30D4}" type="datetimeFigureOut">
              <a:rPr lang="en-US" smtClean="0"/>
              <a:pPr/>
              <a:t>9/29/2014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49CD7-D1B7-45C6-921E-44900ECD349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solidFill>
                <a:srgbClr val="303030">
                  <a:lumMod val="90000"/>
                  <a:lumOff val="10000"/>
                </a:srgb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12594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6A2C0C0-05A8-4EA8-9B8C-5F15D316DAC1}" type="datetimeFigureOut">
              <a:rPr lang="en-US">
                <a:solidFill>
                  <a:prstClr val="black">
                    <a:tint val="75000"/>
                  </a:prstClr>
                </a:solidFill>
              </a:rPr>
              <a:pPr>
                <a:defRPr/>
              </a:pPr>
              <a:t>9/29/2014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56E9807-EDE6-44DC-876C-42EF3A0422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18237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29E45BED-C445-4DC6-ABC4-D1B7CBCA07D0}" type="datetimeFigureOut">
              <a:rPr lang="en-US" smtClean="0">
                <a:solidFill>
                  <a:srgbClr val="303030">
                    <a:lumMod val="90000"/>
                    <a:lumOff val="10000"/>
                  </a:srgbClr>
                </a:solidFill>
              </a:rPr>
              <a:pPr/>
              <a:t>9/29/2014</a:t>
            </a:fld>
            <a:endParaRPr lang="en-US">
              <a:solidFill>
                <a:srgbClr val="303030">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solidFill>
                <a:srgbClr val="303030">
                  <a:lumMod val="90000"/>
                  <a:lumOff val="10000"/>
                </a:srgb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49504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wmf"/></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http://ellenchan.weebly.com/college-courses.html" TargetMode="External"/><Relationship Id="rId2" Type="http://schemas.openxmlformats.org/officeDocument/2006/relationships/hyperlink" Target="http://pamelacampos.weebly.com/college-1.html" TargetMode="External"/><Relationship Id="rId1" Type="http://schemas.openxmlformats.org/officeDocument/2006/relationships/slideLayout" Target="../slideLayouts/slideLayout13.xml"/><Relationship Id="rId4" Type="http://schemas.openxmlformats.org/officeDocument/2006/relationships/hyperlink" Target="http://hazelnut-cao.weebly.com/jam-reflection.html"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hyperlink" Target="http://demystifytheeportfolio.weebly.com/"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chart" Target="../charts/chart5.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hyperlink" Target="mailto:cdolivo@pasadena.edu" TargetMode="External"/><Relationship Id="rId7" Type="http://schemas.openxmlformats.org/officeDocument/2006/relationships/hyperlink" Target="mailto:djtamashiro@pasadena.edu" TargetMode="External"/><Relationship Id="rId2" Type="http://schemas.openxmlformats.org/officeDocument/2006/relationships/hyperlink" Target="mailto:bmklein@pasadena.edu" TargetMode="External"/><Relationship Id="rId1" Type="http://schemas.openxmlformats.org/officeDocument/2006/relationships/slideLayout" Target="../slideLayouts/slideLayout13.xml"/><Relationship Id="rId6" Type="http://schemas.openxmlformats.org/officeDocument/2006/relationships/hyperlink" Target="mailto:cakollross@pasadena.edu" TargetMode="External"/><Relationship Id="rId5" Type="http://schemas.openxmlformats.org/officeDocument/2006/relationships/hyperlink" Target="mailto:serose@pasadena.edu" TargetMode="External"/><Relationship Id="rId4" Type="http://schemas.openxmlformats.org/officeDocument/2006/relationships/hyperlink" Target="mailto:jxtran@pasadena.edu"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pccproject90.org/test-pathway/" TargetMode="External"/><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2700"/>
            <a:ext cx="9144000" cy="1460500"/>
          </a:xfrm>
          <a:prstGeom prst="rect">
            <a:avLst/>
          </a:prstGeom>
          <a:solidFill>
            <a:srgbClr val="AC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b="1" dirty="0">
              <a:solidFill>
                <a:schemeClr val="bg1"/>
              </a:solidFill>
            </a:endParaRPr>
          </a:p>
        </p:txBody>
      </p:sp>
      <p:sp>
        <p:nvSpPr>
          <p:cNvPr id="2" name="Title 1"/>
          <p:cNvSpPr>
            <a:spLocks noGrp="1"/>
          </p:cNvSpPr>
          <p:nvPr>
            <p:ph type="ctrTitle"/>
          </p:nvPr>
        </p:nvSpPr>
        <p:spPr>
          <a:xfrm>
            <a:off x="685800" y="-88900"/>
            <a:ext cx="7772400" cy="1689100"/>
          </a:xfrm>
        </p:spPr>
        <p:txBody>
          <a:bodyPr>
            <a:normAutofit fontScale="90000"/>
          </a:bodyPr>
          <a:lstStyle/>
          <a:p>
            <a:r>
              <a:rPr lang="en-US" b="1" dirty="0" smtClean="0">
                <a:solidFill>
                  <a:schemeClr val="bg1"/>
                </a:solidFill>
              </a:rPr>
              <a:t>Pasadena City College’s First Year Pathway: Boutique to Behemoth</a:t>
            </a:r>
            <a:endParaRPr lang="en-US" b="1" dirty="0">
              <a:solidFill>
                <a:schemeClr val="bg1"/>
              </a:solidFill>
            </a:endParaRPr>
          </a:p>
        </p:txBody>
      </p:sp>
      <p:pic>
        <p:nvPicPr>
          <p:cNvPr id="1028" name="Picture 4" descr="http://img3.wikia.nocookie.net/__cb20070505082640/ffxi/images/5/55/Behemo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676400"/>
            <a:ext cx="6105525" cy="37528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blog.vintagefringe.com/wp-content/uploads/2011/01/Fashion-Boutique-Online-300x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336006"/>
            <a:ext cx="3540317" cy="29384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6800" y="5715000"/>
            <a:ext cx="7086600" cy="830997"/>
          </a:xfrm>
          <a:prstGeom prst="rect">
            <a:avLst/>
          </a:prstGeom>
          <a:noFill/>
        </p:spPr>
        <p:txBody>
          <a:bodyPr wrap="square" rtlCol="0">
            <a:spAutoFit/>
          </a:bodyPr>
          <a:lstStyle/>
          <a:p>
            <a:pPr algn="ctr"/>
            <a:r>
              <a:rPr lang="en-US" sz="2400" b="1" dirty="0" smtClean="0">
                <a:solidFill>
                  <a:srgbClr val="002060"/>
                </a:solidFill>
              </a:rPr>
              <a:t>STRENGTHENING STUDENT SUCCESS CONFERENCE</a:t>
            </a:r>
          </a:p>
          <a:p>
            <a:pPr algn="ctr"/>
            <a:r>
              <a:rPr lang="en-US" sz="2400" b="1" dirty="0" smtClean="0">
                <a:solidFill>
                  <a:srgbClr val="002060"/>
                </a:solidFill>
              </a:rPr>
              <a:t>COSTA MESA, OCTOBER 10, 2014</a:t>
            </a:r>
            <a:endParaRPr lang="en-US" sz="2400" b="1" dirty="0">
              <a:solidFill>
                <a:srgbClr val="002060"/>
              </a:solidFill>
            </a:endParaRPr>
          </a:p>
        </p:txBody>
      </p:sp>
    </p:spTree>
    <p:extLst>
      <p:ext uri="{BB962C8B-B14F-4D97-AF65-F5344CB8AC3E}">
        <p14:creationId xmlns:p14="http://schemas.microsoft.com/office/powerpoint/2010/main" val="1551840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648200"/>
            <a:ext cx="6781800" cy="1600200"/>
          </a:xfrm>
        </p:spPr>
        <p:txBody>
          <a:bodyPr>
            <a:normAutofit/>
          </a:bodyPr>
          <a:lstStyle/>
          <a:p>
            <a:pPr algn="ctr"/>
            <a:r>
              <a:rPr lang="en-US" sz="4800" b="1" dirty="0" smtClean="0">
                <a:solidFill>
                  <a:srgbClr val="002060"/>
                </a:solidFill>
                <a:latin typeface="Calibri" panose="020F0502020204030204" pitchFamily="34" charset="0"/>
              </a:rPr>
              <a:t>How do we scale up and not lose Danny?</a:t>
            </a:r>
            <a:endParaRPr lang="en-US" sz="4800" b="1" dirty="0">
              <a:solidFill>
                <a:srgbClr val="002060"/>
              </a:solidFill>
              <a:latin typeface="Calibri" panose="020F0502020204030204" pitchFamily="34" charset="0"/>
            </a:endParaRPr>
          </a:p>
        </p:txBody>
      </p:sp>
      <p:pic>
        <p:nvPicPr>
          <p:cNvPr id="1026" name="Picture 2" descr="C:\Users\bmklein\Dropbox (First Year Pathways)\Brock_Pathways Faces\IMG_001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8111" y="685800"/>
            <a:ext cx="5831577" cy="3886200"/>
          </a:xfrm>
          <a:prstGeom prst="rect">
            <a:avLst/>
          </a:prstGeom>
          <a:noFill/>
          <a:ln>
            <a:solidFill>
              <a:srgbClr val="00206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908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002060"/>
                </a:solidFill>
                <a:latin typeface="Calibri" panose="020F0502020204030204" pitchFamily="34" charset="0"/>
              </a:rPr>
              <a:t>What’s what?</a:t>
            </a:r>
            <a:endParaRPr lang="en-US" sz="4800" b="1" dirty="0">
              <a:solidFill>
                <a:srgbClr val="002060"/>
              </a:solidFill>
              <a:latin typeface="Calibri" panose="020F0502020204030204" pitchFamily="34" charset="0"/>
            </a:endParaRPr>
          </a:p>
        </p:txBody>
      </p:sp>
      <p:sp>
        <p:nvSpPr>
          <p:cNvPr id="3" name="Content Placeholder 2"/>
          <p:cNvSpPr>
            <a:spLocks noGrp="1"/>
          </p:cNvSpPr>
          <p:nvPr>
            <p:ph idx="1"/>
          </p:nvPr>
        </p:nvSpPr>
        <p:spPr>
          <a:xfrm>
            <a:off x="762000" y="1066800"/>
            <a:ext cx="7543800" cy="3886200"/>
          </a:xfrm>
        </p:spPr>
        <p:txBody>
          <a:bodyPr>
            <a:normAutofit lnSpcReduction="10000"/>
          </a:bodyPr>
          <a:lstStyle/>
          <a:p>
            <a:r>
              <a:rPr lang="en-US" dirty="0" smtClean="0">
                <a:solidFill>
                  <a:srgbClr val="002060"/>
                </a:solidFill>
                <a:latin typeface="Calibri" panose="020F0502020204030204" pitchFamily="34" charset="0"/>
              </a:rPr>
              <a:t>Enrollment management</a:t>
            </a:r>
          </a:p>
          <a:p>
            <a:r>
              <a:rPr lang="en-US" dirty="0" smtClean="0">
                <a:solidFill>
                  <a:srgbClr val="002060"/>
                </a:solidFill>
                <a:latin typeface="Calibri" panose="020F0502020204030204" pitchFamily="34" charset="0"/>
              </a:rPr>
              <a:t>Curriculum redesign</a:t>
            </a:r>
          </a:p>
          <a:p>
            <a:r>
              <a:rPr lang="en-US" dirty="0" smtClean="0">
                <a:solidFill>
                  <a:srgbClr val="002060"/>
                </a:solidFill>
                <a:latin typeface="Calibri" panose="020F0502020204030204" pitchFamily="34" charset="0"/>
              </a:rPr>
              <a:t>Professional learning</a:t>
            </a:r>
          </a:p>
          <a:p>
            <a:r>
              <a:rPr lang="en-US" dirty="0" smtClean="0">
                <a:solidFill>
                  <a:srgbClr val="002060"/>
                </a:solidFill>
                <a:latin typeface="Calibri" panose="020F0502020204030204" pitchFamily="34" charset="0"/>
              </a:rPr>
              <a:t>Career exploration</a:t>
            </a:r>
          </a:p>
          <a:p>
            <a:r>
              <a:rPr lang="en-US" dirty="0" smtClean="0">
                <a:solidFill>
                  <a:srgbClr val="002060"/>
                </a:solidFill>
                <a:latin typeface="Calibri" panose="020F0502020204030204" pitchFamily="34" charset="0"/>
              </a:rPr>
              <a:t>High school outreach</a:t>
            </a:r>
          </a:p>
          <a:p>
            <a:r>
              <a:rPr lang="en-US" dirty="0" smtClean="0">
                <a:solidFill>
                  <a:srgbClr val="002060"/>
                </a:solidFill>
                <a:latin typeface="Calibri" panose="020F0502020204030204" pitchFamily="34" charset="0"/>
              </a:rPr>
              <a:t>Dual enrollment </a:t>
            </a:r>
          </a:p>
          <a:p>
            <a:r>
              <a:rPr lang="en-US" dirty="0">
                <a:solidFill>
                  <a:srgbClr val="002060"/>
                </a:solidFill>
                <a:latin typeface="Calibri" panose="020F0502020204030204" pitchFamily="34" charset="0"/>
              </a:rPr>
              <a:t>S</a:t>
            </a:r>
            <a:r>
              <a:rPr lang="en-US" dirty="0" smtClean="0">
                <a:solidFill>
                  <a:srgbClr val="002060"/>
                </a:solidFill>
                <a:latin typeface="Calibri" panose="020F0502020204030204" pitchFamily="34" charset="0"/>
              </a:rPr>
              <a:t>econd Year Pathway</a:t>
            </a:r>
          </a:p>
          <a:p>
            <a:r>
              <a:rPr lang="en-US" dirty="0" smtClean="0">
                <a:solidFill>
                  <a:srgbClr val="002060"/>
                </a:solidFill>
                <a:latin typeface="Calibri" panose="020F0502020204030204" pitchFamily="34" charset="0"/>
              </a:rPr>
              <a:t>Completion Center</a:t>
            </a:r>
          </a:p>
          <a:p>
            <a:r>
              <a:rPr lang="en-US" dirty="0" smtClean="0">
                <a:solidFill>
                  <a:srgbClr val="002060"/>
                </a:solidFill>
                <a:latin typeface="Calibri" panose="020F0502020204030204" pitchFamily="34" charset="0"/>
              </a:rPr>
              <a:t>Partnerships with four-year schools</a:t>
            </a:r>
            <a:endParaRPr lang="en-US" dirty="0">
              <a:solidFill>
                <a:srgbClr val="002060"/>
              </a:solidFill>
              <a:latin typeface="Calibri" panose="020F0502020204030204" pitchFamily="34" charset="0"/>
            </a:endParaRPr>
          </a:p>
        </p:txBody>
      </p:sp>
    </p:spTree>
    <p:extLst>
      <p:ext uri="{BB962C8B-B14F-4D97-AF65-F5344CB8AC3E}">
        <p14:creationId xmlns:p14="http://schemas.microsoft.com/office/powerpoint/2010/main" val="41922782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8001000" cy="1600200"/>
          </a:xfrm>
        </p:spPr>
        <p:txBody>
          <a:bodyPr>
            <a:normAutofit/>
          </a:bodyPr>
          <a:lstStyle/>
          <a:p>
            <a:r>
              <a:rPr lang="en-US" sz="4200" b="1" dirty="0" smtClean="0">
                <a:solidFill>
                  <a:srgbClr val="002060"/>
                </a:solidFill>
                <a:latin typeface="Calibri" panose="020F0502020204030204" pitchFamily="34" charset="0"/>
              </a:rPr>
              <a:t>Why: Finding Your Noble Purpose</a:t>
            </a:r>
            <a:endParaRPr lang="en-US" sz="4200" b="1" dirty="0">
              <a:solidFill>
                <a:srgbClr val="002060"/>
              </a:solidFill>
              <a:latin typeface="Calibri" panose="020F0502020204030204" pitchFamily="34" charset="0"/>
            </a:endParaRPr>
          </a:p>
        </p:txBody>
      </p:sp>
      <p:sp>
        <p:nvSpPr>
          <p:cNvPr id="3" name="Content Placeholder 2"/>
          <p:cNvSpPr>
            <a:spLocks noGrp="1"/>
          </p:cNvSpPr>
          <p:nvPr>
            <p:ph idx="1"/>
          </p:nvPr>
        </p:nvSpPr>
        <p:spPr/>
        <p:txBody>
          <a:bodyPr/>
          <a:lstStyle/>
          <a:p>
            <a:r>
              <a:rPr lang="en-US" dirty="0" smtClean="0">
                <a:solidFill>
                  <a:srgbClr val="002060"/>
                </a:solidFill>
                <a:latin typeface="Calibri" panose="020F0502020204030204" pitchFamily="34" charset="0"/>
              </a:rPr>
              <a:t>Find someone here that you don’t know.</a:t>
            </a:r>
          </a:p>
          <a:p>
            <a:r>
              <a:rPr lang="en-US" dirty="0" smtClean="0">
                <a:solidFill>
                  <a:srgbClr val="002060"/>
                </a:solidFill>
                <a:latin typeface="Calibri" panose="020F0502020204030204" pitchFamily="34" charset="0"/>
              </a:rPr>
              <a:t>Spend a few minutes talking about why you came to this session and what you hope to learn.</a:t>
            </a:r>
          </a:p>
          <a:p>
            <a:r>
              <a:rPr lang="en-US" dirty="0" smtClean="0">
                <a:solidFill>
                  <a:srgbClr val="002060"/>
                </a:solidFill>
                <a:latin typeface="Calibri" panose="020F0502020204030204" pitchFamily="34" charset="0"/>
              </a:rPr>
              <a:t>Be prepared to share what you learned from your partner(s) with the whole group.</a:t>
            </a:r>
            <a:endParaRPr lang="en-US" dirty="0">
              <a:solidFill>
                <a:srgbClr val="002060"/>
              </a:solidFill>
              <a:latin typeface="Calibri" panose="020F0502020204030204" pitchFamily="34" charset="0"/>
            </a:endParaRPr>
          </a:p>
        </p:txBody>
      </p:sp>
    </p:spTree>
    <p:extLst>
      <p:ext uri="{BB962C8B-B14F-4D97-AF65-F5344CB8AC3E}">
        <p14:creationId xmlns:p14="http://schemas.microsoft.com/office/powerpoint/2010/main" val="496161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5464314"/>
            <a:ext cx="6324600" cy="707886"/>
          </a:xfrm>
          <a:prstGeom prst="rect">
            <a:avLst/>
          </a:prstGeom>
          <a:noFill/>
        </p:spPr>
        <p:txBody>
          <a:bodyPr wrap="square" rtlCol="0">
            <a:spAutoFit/>
          </a:bodyPr>
          <a:lstStyle/>
          <a:p>
            <a:r>
              <a:rPr lang="en-US" sz="4000" b="1" dirty="0" smtClean="0">
                <a:solidFill>
                  <a:srgbClr val="002060"/>
                </a:solidFill>
                <a:latin typeface="Calibri" panose="020F0502020204030204" pitchFamily="34" charset="0"/>
              </a:rPr>
              <a:t>A Brief History</a:t>
            </a:r>
            <a:endParaRPr lang="en-US" sz="4000" b="1" dirty="0">
              <a:solidFill>
                <a:srgbClr val="002060"/>
              </a:solidFill>
              <a:latin typeface="Calibri" panose="020F0502020204030204" pitchFamily="34" charset="0"/>
            </a:endParaRPr>
          </a:p>
        </p:txBody>
      </p:sp>
      <p:pic>
        <p:nvPicPr>
          <p:cNvPr id="3074" name="Picture 2" descr="http://2.bp.blogspot.com/-em33LTYWNV0/UjYzfzy2jhI/AAAAAAAALTw/lfPzOnx8XtY/s1600/Inside+boutiq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38200" y="609600"/>
            <a:ext cx="2727582" cy="17526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img.directindustry.com/images_di/photo-g/aluminum-silos-50087-40145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511300"/>
            <a:ext cx="4019550" cy="1771651"/>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owni.eu/files/2010/11/GuerrillaLe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868804"/>
            <a:ext cx="2924175" cy="195086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200" y="4953000"/>
            <a:ext cx="7239000" cy="584775"/>
          </a:xfrm>
          <a:prstGeom prst="rect">
            <a:avLst/>
          </a:prstGeom>
          <a:noFill/>
        </p:spPr>
        <p:txBody>
          <a:bodyPr wrap="square" rtlCol="0">
            <a:spAutoFit/>
          </a:bodyPr>
          <a:lstStyle/>
          <a:p>
            <a:r>
              <a:rPr lang="en-US" sz="3200" dirty="0" smtClean="0">
                <a:solidFill>
                  <a:srgbClr val="002060"/>
                </a:solidFill>
                <a:latin typeface="Calibri" panose="020F0502020204030204" pitchFamily="34" charset="0"/>
              </a:rPr>
              <a:t>Boutiques, Silos, and Guerilla Warfare</a:t>
            </a:r>
            <a:endParaRPr lang="en-US" sz="32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8809745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600200"/>
            <a:ext cx="7391400"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rgbClr val="002060"/>
                </a:solidFill>
                <a:latin typeface="Calibri" panose="020F0502020204030204" pitchFamily="34" charset="0"/>
              </a:rPr>
              <a:t>Getting into the room</a:t>
            </a:r>
          </a:p>
          <a:p>
            <a:pPr marL="457200" indent="-457200">
              <a:buFont typeface="Arial" panose="020B0604020202020204" pitchFamily="34" charset="0"/>
              <a:buChar char="•"/>
            </a:pPr>
            <a:r>
              <a:rPr lang="en-US" sz="3200" dirty="0" smtClean="0">
                <a:solidFill>
                  <a:srgbClr val="002060"/>
                </a:solidFill>
                <a:latin typeface="Calibri" panose="020F0502020204030204" pitchFamily="34" charset="0"/>
              </a:rPr>
              <a:t>Debunking </a:t>
            </a:r>
            <a:r>
              <a:rPr lang="en-US" sz="3200" dirty="0">
                <a:solidFill>
                  <a:srgbClr val="002060"/>
                </a:solidFill>
                <a:latin typeface="Calibri" panose="020F0502020204030204" pitchFamily="34" charset="0"/>
              </a:rPr>
              <a:t>the myths</a:t>
            </a:r>
          </a:p>
          <a:p>
            <a:pPr marL="457200" indent="-457200">
              <a:buFont typeface="Arial" panose="020B0604020202020204" pitchFamily="34" charset="0"/>
              <a:buChar char="•"/>
            </a:pPr>
            <a:r>
              <a:rPr lang="en-US" sz="3200" dirty="0">
                <a:solidFill>
                  <a:srgbClr val="002060"/>
                </a:solidFill>
                <a:latin typeface="Calibri" panose="020F0502020204030204" pitchFamily="34" charset="0"/>
              </a:rPr>
              <a:t>Identifying our noble purpose</a:t>
            </a:r>
          </a:p>
          <a:p>
            <a:pPr marL="457200" indent="-457200">
              <a:buFont typeface="Arial" panose="020B0604020202020204" pitchFamily="34" charset="0"/>
              <a:buChar char="•"/>
            </a:pPr>
            <a:r>
              <a:rPr lang="en-US" sz="3200" dirty="0" smtClean="0">
                <a:solidFill>
                  <a:srgbClr val="002060"/>
                </a:solidFill>
                <a:latin typeface="Calibri" panose="020F0502020204030204" pitchFamily="34" charset="0"/>
              </a:rPr>
              <a:t>Coordinating efforts</a:t>
            </a:r>
            <a:endParaRPr lang="en-US" sz="3200" dirty="0">
              <a:solidFill>
                <a:srgbClr val="002060"/>
              </a:solidFill>
              <a:latin typeface="Calibri" panose="020F0502020204030204" pitchFamily="34" charset="0"/>
            </a:endParaRPr>
          </a:p>
          <a:p>
            <a:pPr marL="457200" indent="-457200">
              <a:buFont typeface="Arial" panose="020B0604020202020204" pitchFamily="34" charset="0"/>
              <a:buChar char="•"/>
            </a:pPr>
            <a:r>
              <a:rPr lang="en-US" sz="3200" dirty="0" smtClean="0">
                <a:solidFill>
                  <a:srgbClr val="002060"/>
                </a:solidFill>
                <a:latin typeface="Calibri" panose="020F0502020204030204" pitchFamily="34" charset="0"/>
              </a:rPr>
              <a:t>Reallocating resources</a:t>
            </a:r>
            <a:endParaRPr lang="en-US" sz="3200" dirty="0">
              <a:solidFill>
                <a:srgbClr val="002060"/>
              </a:solidFill>
              <a:latin typeface="Calibri" panose="020F0502020204030204" pitchFamily="34" charset="0"/>
            </a:endParaRPr>
          </a:p>
        </p:txBody>
      </p:sp>
      <p:sp>
        <p:nvSpPr>
          <p:cNvPr id="4" name="Rectangle 3"/>
          <p:cNvSpPr/>
          <p:nvPr/>
        </p:nvSpPr>
        <p:spPr>
          <a:xfrm>
            <a:off x="762000" y="5464314"/>
            <a:ext cx="3266151" cy="707886"/>
          </a:xfrm>
          <a:prstGeom prst="rect">
            <a:avLst/>
          </a:prstGeom>
        </p:spPr>
        <p:txBody>
          <a:bodyPr wrap="none">
            <a:spAutoFit/>
          </a:bodyPr>
          <a:lstStyle/>
          <a:p>
            <a:pPr lvl="0"/>
            <a:r>
              <a:rPr lang="en-US" sz="4000" b="1" dirty="0">
                <a:solidFill>
                  <a:srgbClr val="002060"/>
                </a:solidFill>
                <a:latin typeface="Calibri" panose="020F0502020204030204" pitchFamily="34" charset="0"/>
              </a:rPr>
              <a:t>A Brief History</a:t>
            </a:r>
          </a:p>
        </p:txBody>
      </p:sp>
    </p:spTree>
    <p:extLst>
      <p:ext uri="{BB962C8B-B14F-4D97-AF65-F5344CB8AC3E}">
        <p14:creationId xmlns:p14="http://schemas.microsoft.com/office/powerpoint/2010/main" val="39377671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257800"/>
            <a:ext cx="6781800" cy="914400"/>
          </a:xfrm>
        </p:spPr>
        <p:txBody>
          <a:bodyPr>
            <a:normAutofit/>
          </a:bodyPr>
          <a:lstStyle/>
          <a:p>
            <a:r>
              <a:rPr lang="en-US" sz="4800" b="1" dirty="0" err="1" smtClean="0">
                <a:solidFill>
                  <a:srgbClr val="002060"/>
                </a:solidFill>
                <a:latin typeface="Calibri" panose="020F0502020204030204" pitchFamily="34" charset="0"/>
              </a:rPr>
              <a:t>KWest</a:t>
            </a:r>
            <a:r>
              <a:rPr lang="en-US" sz="4800" b="1" dirty="0" smtClean="0">
                <a:solidFill>
                  <a:srgbClr val="002060"/>
                </a:solidFill>
                <a:latin typeface="Calibri" panose="020F0502020204030204" pitchFamily="34" charset="0"/>
              </a:rPr>
              <a:t> 1 Retreat</a:t>
            </a:r>
            <a:endParaRPr lang="en-US" sz="4800" b="1" dirty="0">
              <a:solidFill>
                <a:srgbClr val="002060"/>
              </a:solidFill>
              <a:latin typeface="Calibri" panose="020F0502020204030204" pitchFamily="34" charset="0"/>
            </a:endParaRPr>
          </a:p>
        </p:txBody>
      </p:sp>
      <p:pic>
        <p:nvPicPr>
          <p:cNvPr id="6146" name="Picture 2" descr="C:\Users\bmklein\Dropbox (First Year Pathways)\First KWest\IMG_012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762000"/>
            <a:ext cx="6286500" cy="41910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5791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905000"/>
            <a:ext cx="4572000" cy="1980029"/>
          </a:xfrm>
          <a:prstGeom prst="rect">
            <a:avLst/>
          </a:prstGeom>
        </p:spPr>
        <p:txBody>
          <a:bodyPr>
            <a:spAutoFit/>
          </a:bodyPr>
          <a:lstStyle/>
          <a:p>
            <a:pPr marL="349250" lvl="0" indent="-349250" algn="ctr">
              <a:spcBef>
                <a:spcPts val="2000"/>
              </a:spcBef>
            </a:pPr>
            <a:r>
              <a:rPr lang="en-US" sz="5800" dirty="0" smtClean="0">
                <a:solidFill>
                  <a:srgbClr val="002060"/>
                </a:solidFill>
                <a:latin typeface="Calibri" panose="020F0502020204030204" pitchFamily="34" charset="0"/>
              </a:rPr>
              <a:t>5,537</a:t>
            </a:r>
            <a:endParaRPr lang="en-US" sz="2400" dirty="0">
              <a:solidFill>
                <a:prstClr val="black"/>
              </a:solidFill>
              <a:latin typeface="Calibri" panose="020F0502020204030204" pitchFamily="34" charset="0"/>
            </a:endParaRPr>
          </a:p>
          <a:p>
            <a:pPr lvl="0" algn="ctr">
              <a:spcBef>
                <a:spcPts val="2000"/>
              </a:spcBef>
            </a:pPr>
            <a:r>
              <a:rPr lang="en-US" sz="2400" dirty="0">
                <a:solidFill>
                  <a:srgbClr val="002060"/>
                </a:solidFill>
                <a:latin typeface="Calibri" panose="020F0502020204030204" pitchFamily="34" charset="0"/>
              </a:rPr>
              <a:t>Number of first time students who enrolled at PCC in 2004</a:t>
            </a:r>
          </a:p>
        </p:txBody>
      </p:sp>
      <p:sp>
        <p:nvSpPr>
          <p:cNvPr id="4" name="Rectangle 3"/>
          <p:cNvSpPr/>
          <p:nvPr/>
        </p:nvSpPr>
        <p:spPr>
          <a:xfrm>
            <a:off x="990600" y="5257800"/>
            <a:ext cx="1649811"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smtClean="0">
                <a:ln>
                  <a:noFill/>
                </a:ln>
                <a:solidFill>
                  <a:srgbClr val="002060"/>
                </a:solidFill>
                <a:effectLst/>
                <a:uLnTx/>
                <a:uFillTx/>
                <a:latin typeface="Calibri" panose="020F0502020204030204" pitchFamily="34" charset="0"/>
                <a:ea typeface="+mj-ea"/>
                <a:cs typeface="+mj-cs"/>
              </a:rPr>
              <a:t>Why?</a:t>
            </a:r>
            <a:endParaRPr kumimoji="0" lang="en-US" sz="1800" b="1" i="0" u="none" strike="noStrike" kern="0" cap="none" spc="0" normalizeH="0" baseline="0" noProof="0" dirty="0" smtClean="0">
              <a:ln>
                <a:noFill/>
              </a:ln>
              <a:solidFill>
                <a:srgbClr val="002060"/>
              </a:solidFill>
              <a:effectLst/>
              <a:uLnTx/>
              <a:uFillTx/>
              <a:latin typeface="Calibri" panose="020F0502020204030204" pitchFamily="34" charset="0"/>
            </a:endParaRPr>
          </a:p>
        </p:txBody>
      </p:sp>
    </p:spTree>
    <p:extLst>
      <p:ext uri="{BB962C8B-B14F-4D97-AF65-F5344CB8AC3E}">
        <p14:creationId xmlns:p14="http://schemas.microsoft.com/office/powerpoint/2010/main" val="34218653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002060"/>
                </a:solidFill>
                <a:latin typeface="Calibri" panose="020F0502020204030204" pitchFamily="34" charset="0"/>
              </a:rPr>
              <a:t>The 5,537 6 years later</a:t>
            </a:r>
            <a:endParaRPr lang="en-US" sz="4800" b="1" dirty="0">
              <a:solidFill>
                <a:srgbClr val="002060"/>
              </a:solidFill>
              <a:latin typeface="Calibri" panose="020F0502020204030204" pitchFamily="34" charset="0"/>
            </a:endParaRPr>
          </a:p>
        </p:txBody>
      </p:sp>
      <p:sp>
        <p:nvSpPr>
          <p:cNvPr id="3" name="Content Placeholder 2"/>
          <p:cNvSpPr>
            <a:spLocks noGrp="1"/>
          </p:cNvSpPr>
          <p:nvPr>
            <p:ph sz="half" idx="1"/>
          </p:nvPr>
        </p:nvSpPr>
        <p:spPr>
          <a:xfrm>
            <a:off x="685800" y="804672"/>
            <a:ext cx="3657600" cy="3767328"/>
          </a:xfrm>
        </p:spPr>
        <p:txBody>
          <a:bodyPr>
            <a:normAutofit fontScale="92500"/>
          </a:bodyPr>
          <a:lstStyle/>
          <a:p>
            <a:pPr marL="0" indent="0">
              <a:buNone/>
            </a:pPr>
            <a:r>
              <a:rPr lang="en-US" dirty="0" smtClean="0">
                <a:solidFill>
                  <a:srgbClr val="002060"/>
                </a:solidFill>
                <a:latin typeface="Calibri" panose="020F0502020204030204" pitchFamily="34" charset="0"/>
              </a:rPr>
              <a:t>Developmental Education</a:t>
            </a:r>
          </a:p>
          <a:p>
            <a:pPr marL="0" indent="0">
              <a:buNone/>
            </a:pPr>
            <a:r>
              <a:rPr lang="en-US" dirty="0" smtClean="0">
                <a:solidFill>
                  <a:srgbClr val="002060"/>
                </a:solidFill>
                <a:latin typeface="Calibri" panose="020F0502020204030204" pitchFamily="34" charset="0"/>
              </a:rPr>
              <a:t>	N = 3,408</a:t>
            </a:r>
          </a:p>
          <a:p>
            <a:r>
              <a:rPr lang="en-US" dirty="0" smtClean="0">
                <a:solidFill>
                  <a:srgbClr val="002060"/>
                </a:solidFill>
                <a:latin typeface="Calibri" panose="020F0502020204030204" pitchFamily="34" charset="0"/>
              </a:rPr>
              <a:t>12% earned an AA/AS</a:t>
            </a:r>
          </a:p>
          <a:p>
            <a:r>
              <a:rPr lang="en-US" dirty="0" smtClean="0">
                <a:solidFill>
                  <a:srgbClr val="002060"/>
                </a:solidFill>
                <a:latin typeface="Calibri" panose="020F0502020204030204" pitchFamily="34" charset="0"/>
              </a:rPr>
              <a:t>5% earned a certificate</a:t>
            </a:r>
          </a:p>
          <a:p>
            <a:r>
              <a:rPr lang="en-US" dirty="0" smtClean="0">
                <a:solidFill>
                  <a:srgbClr val="002060"/>
                </a:solidFill>
                <a:latin typeface="Calibri" panose="020F0502020204030204" pitchFamily="34" charset="0"/>
              </a:rPr>
              <a:t>25% transferred</a:t>
            </a:r>
          </a:p>
          <a:p>
            <a:r>
              <a:rPr lang="en-US" dirty="0" smtClean="0">
                <a:solidFill>
                  <a:srgbClr val="002060"/>
                </a:solidFill>
                <a:latin typeface="Calibri" panose="020F0502020204030204" pitchFamily="34" charset="0"/>
              </a:rPr>
              <a:t>69% had no discoverable milestone</a:t>
            </a:r>
            <a:endParaRPr lang="en-US" dirty="0">
              <a:solidFill>
                <a:srgbClr val="002060"/>
              </a:solidFill>
              <a:latin typeface="Calibri" panose="020F0502020204030204" pitchFamily="34" charset="0"/>
            </a:endParaRPr>
          </a:p>
        </p:txBody>
      </p:sp>
      <p:sp>
        <p:nvSpPr>
          <p:cNvPr id="4" name="Content Placeholder 3"/>
          <p:cNvSpPr>
            <a:spLocks noGrp="1"/>
          </p:cNvSpPr>
          <p:nvPr>
            <p:ph sz="half" idx="2"/>
          </p:nvPr>
        </p:nvSpPr>
        <p:spPr>
          <a:xfrm>
            <a:off x="4724400" y="804672"/>
            <a:ext cx="3657600" cy="3767328"/>
          </a:xfrm>
        </p:spPr>
        <p:txBody>
          <a:bodyPr>
            <a:normAutofit fontScale="92500"/>
          </a:bodyPr>
          <a:lstStyle/>
          <a:p>
            <a:pPr marL="0" indent="0">
              <a:buNone/>
            </a:pPr>
            <a:r>
              <a:rPr lang="en-US" dirty="0" smtClean="0">
                <a:solidFill>
                  <a:srgbClr val="002060"/>
                </a:solidFill>
                <a:latin typeface="Calibri" panose="020F0502020204030204" pitchFamily="34" charset="0"/>
              </a:rPr>
              <a:t>Non-Dev Education</a:t>
            </a:r>
          </a:p>
          <a:p>
            <a:pPr marL="0" indent="0">
              <a:buNone/>
            </a:pPr>
            <a:r>
              <a:rPr lang="en-US" dirty="0" smtClean="0">
                <a:solidFill>
                  <a:srgbClr val="002060"/>
                </a:solidFill>
                <a:latin typeface="Calibri" panose="020F0502020204030204" pitchFamily="34" charset="0"/>
              </a:rPr>
              <a:t>	N = 2,129</a:t>
            </a:r>
          </a:p>
          <a:p>
            <a:r>
              <a:rPr lang="en-US" dirty="0" smtClean="0">
                <a:solidFill>
                  <a:srgbClr val="002060"/>
                </a:solidFill>
                <a:latin typeface="Calibri" panose="020F0502020204030204" pitchFamily="34" charset="0"/>
              </a:rPr>
              <a:t>10% earned an AA/AS</a:t>
            </a:r>
          </a:p>
          <a:p>
            <a:r>
              <a:rPr lang="en-US" dirty="0" smtClean="0">
                <a:solidFill>
                  <a:srgbClr val="002060"/>
                </a:solidFill>
                <a:latin typeface="Calibri" panose="020F0502020204030204" pitchFamily="34" charset="0"/>
              </a:rPr>
              <a:t>4% earned a certificate</a:t>
            </a:r>
          </a:p>
          <a:p>
            <a:r>
              <a:rPr lang="en-US" dirty="0" smtClean="0">
                <a:solidFill>
                  <a:srgbClr val="002060"/>
                </a:solidFill>
                <a:latin typeface="Calibri" panose="020F0502020204030204" pitchFamily="34" charset="0"/>
              </a:rPr>
              <a:t>41% transferred</a:t>
            </a:r>
          </a:p>
          <a:p>
            <a:r>
              <a:rPr lang="en-US" dirty="0" smtClean="0">
                <a:solidFill>
                  <a:srgbClr val="002060"/>
                </a:solidFill>
                <a:latin typeface="Calibri" panose="020F0502020204030204" pitchFamily="34" charset="0"/>
              </a:rPr>
              <a:t>55% had no discoverable milestone</a:t>
            </a:r>
            <a:endParaRPr lang="en-US"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9220978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254052"/>
            <a:ext cx="6781800" cy="762000"/>
          </a:xfrm>
        </p:spPr>
        <p:txBody>
          <a:bodyPr>
            <a:normAutofit/>
          </a:bodyPr>
          <a:lstStyle/>
          <a:p>
            <a:r>
              <a:rPr lang="en-US" sz="4400" b="1" dirty="0" smtClean="0">
                <a:solidFill>
                  <a:srgbClr val="002060"/>
                </a:solidFill>
                <a:latin typeface="Calibri" panose="020F0502020204030204" pitchFamily="34" charset="0"/>
              </a:rPr>
              <a:t>PCC’s FIRST YEAR PATHWAYS</a:t>
            </a:r>
            <a:endParaRPr lang="en-US" sz="4400" b="1" dirty="0">
              <a:solidFill>
                <a:srgbClr val="002060"/>
              </a:solidFill>
              <a:latin typeface="Calibri" panose="020F0502020204030204" pitchFamily="34" charset="0"/>
            </a:endParaRPr>
          </a:p>
        </p:txBody>
      </p:sp>
      <p:sp>
        <p:nvSpPr>
          <p:cNvPr id="3" name="Content Placeholder 2"/>
          <p:cNvSpPr>
            <a:spLocks noGrp="1"/>
          </p:cNvSpPr>
          <p:nvPr>
            <p:ph idx="1"/>
          </p:nvPr>
        </p:nvSpPr>
        <p:spPr>
          <a:xfrm>
            <a:off x="762000" y="685800"/>
            <a:ext cx="7543800" cy="5105400"/>
          </a:xfrm>
        </p:spPr>
        <p:txBody>
          <a:bodyPr>
            <a:normAutofit/>
          </a:bodyPr>
          <a:lstStyle/>
          <a:p>
            <a:pPr lvl="0"/>
            <a:r>
              <a:rPr lang="en-US" sz="3600" dirty="0" smtClean="0">
                <a:solidFill>
                  <a:srgbClr val="002060"/>
                </a:solidFill>
                <a:latin typeface="Calibri" panose="020F0502020204030204" pitchFamily="34" charset="0"/>
                <a:cs typeface="Arial" panose="020B0604020202020204" pitchFamily="34" charset="0"/>
              </a:rPr>
              <a:t>XL</a:t>
            </a:r>
          </a:p>
          <a:p>
            <a:pPr lvl="0"/>
            <a:r>
              <a:rPr lang="en-US" sz="3600" dirty="0" smtClean="0">
                <a:solidFill>
                  <a:srgbClr val="002060"/>
                </a:solidFill>
                <a:latin typeface="Calibri" panose="020F0502020204030204" pitchFamily="34" charset="0"/>
                <a:cs typeface="Arial" panose="020B0604020202020204" pitchFamily="34" charset="0"/>
              </a:rPr>
              <a:t>Athletes</a:t>
            </a:r>
          </a:p>
          <a:p>
            <a:pPr lvl="0"/>
            <a:r>
              <a:rPr lang="en-US" sz="3600" dirty="0" smtClean="0">
                <a:solidFill>
                  <a:srgbClr val="002060"/>
                </a:solidFill>
                <a:latin typeface="Calibri" panose="020F0502020204030204" pitchFamily="34" charset="0"/>
                <a:cs typeface="Arial" panose="020B0604020202020204" pitchFamily="34" charset="0"/>
              </a:rPr>
              <a:t>International</a:t>
            </a:r>
          </a:p>
          <a:p>
            <a:pPr lvl="0"/>
            <a:r>
              <a:rPr lang="en-US" sz="3600" dirty="0" smtClean="0">
                <a:solidFill>
                  <a:srgbClr val="002060"/>
                </a:solidFill>
                <a:latin typeface="Calibri" panose="020F0502020204030204" pitchFamily="34" charset="0"/>
                <a:cs typeface="Arial" panose="020B0604020202020204" pitchFamily="34" charset="0"/>
              </a:rPr>
              <a:t>Career</a:t>
            </a:r>
          </a:p>
          <a:p>
            <a:pPr lvl="0"/>
            <a:r>
              <a:rPr lang="en-US" sz="3600" dirty="0" err="1" smtClean="0">
                <a:solidFill>
                  <a:srgbClr val="002060"/>
                </a:solidFill>
                <a:latin typeface="Calibri" panose="020F0502020204030204" pitchFamily="34" charset="0"/>
                <a:cs typeface="Arial" panose="020B0604020202020204" pitchFamily="34" charset="0"/>
              </a:rPr>
              <a:t>Ujima</a:t>
            </a:r>
            <a:endParaRPr lang="en-US" sz="3600" dirty="0" smtClean="0">
              <a:solidFill>
                <a:srgbClr val="002060"/>
              </a:solidFill>
              <a:latin typeface="Calibri" panose="020F0502020204030204" pitchFamily="34" charset="0"/>
              <a:cs typeface="Arial" panose="020B0604020202020204" pitchFamily="34" charset="0"/>
            </a:endParaRPr>
          </a:p>
          <a:p>
            <a:pPr marL="0" indent="0">
              <a:buNone/>
            </a:pPr>
            <a:endParaRPr lang="en-US" dirty="0"/>
          </a:p>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3059" y="1613647"/>
            <a:ext cx="3908612" cy="260472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82030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2060"/>
                </a:solidFill>
              </a:rPr>
              <a:t>Who</a:t>
            </a:r>
            <a:r>
              <a:rPr lang="en-US" sz="3600" b="1" dirty="0" smtClean="0">
                <a:solidFill>
                  <a:schemeClr val="tx2">
                    <a:lumMod val="75000"/>
                  </a:schemeClr>
                </a:solidFill>
              </a:rPr>
              <a:t>  </a:t>
            </a:r>
            <a:endParaRPr lang="en-US" sz="3600" dirty="0"/>
          </a:p>
        </p:txBody>
      </p:sp>
      <p:sp>
        <p:nvSpPr>
          <p:cNvPr id="3" name="Content Placeholder 2"/>
          <p:cNvSpPr>
            <a:spLocks noGrp="1"/>
          </p:cNvSpPr>
          <p:nvPr>
            <p:ph sz="half" idx="1"/>
          </p:nvPr>
        </p:nvSpPr>
        <p:spPr/>
        <p:txBody>
          <a:bodyPr>
            <a:normAutofit fontScale="92500" lnSpcReduction="10000"/>
          </a:bodyPr>
          <a:lstStyle/>
          <a:p>
            <a:pPr marL="685800" indent="-228600">
              <a:buNone/>
            </a:pPr>
            <a:r>
              <a:rPr lang="en-US" b="1" dirty="0" smtClean="0">
                <a:solidFill>
                  <a:srgbClr val="002060"/>
                </a:solidFill>
              </a:rPr>
              <a:t>FYP Staff</a:t>
            </a:r>
            <a:endParaRPr lang="en-US" dirty="0" smtClean="0">
              <a:solidFill>
                <a:srgbClr val="002060"/>
              </a:solidFill>
            </a:endParaRPr>
          </a:p>
          <a:p>
            <a:pPr marL="685800" indent="-228600"/>
            <a:r>
              <a:rPr lang="en-US" dirty="0" smtClean="0">
                <a:solidFill>
                  <a:srgbClr val="002060"/>
                </a:solidFill>
              </a:rPr>
              <a:t>Associate Dean of Pathways</a:t>
            </a:r>
          </a:p>
          <a:p>
            <a:pPr marL="685800" indent="-228600"/>
            <a:r>
              <a:rPr lang="en-US" dirty="0" smtClean="0">
                <a:solidFill>
                  <a:srgbClr val="002060"/>
                </a:solidFill>
              </a:rPr>
              <a:t>Center Coordinator </a:t>
            </a:r>
          </a:p>
          <a:p>
            <a:pPr marL="685800" indent="-228600"/>
            <a:r>
              <a:rPr lang="en-US" dirty="0" smtClean="0">
                <a:solidFill>
                  <a:srgbClr val="002060"/>
                </a:solidFill>
              </a:rPr>
              <a:t>English, ESL, Math, and Counseling leads</a:t>
            </a:r>
          </a:p>
          <a:p>
            <a:pPr marL="685800" indent="-228600"/>
            <a:r>
              <a:rPr lang="en-US" dirty="0" smtClean="0">
                <a:solidFill>
                  <a:srgbClr val="002060"/>
                </a:solidFill>
              </a:rPr>
              <a:t>Outreach and Recruitment Coordinator lead</a:t>
            </a:r>
          </a:p>
          <a:p>
            <a:pPr marL="685800" indent="-228600"/>
            <a:r>
              <a:rPr lang="en-US" dirty="0" smtClean="0">
                <a:solidFill>
                  <a:srgbClr val="002060"/>
                </a:solidFill>
              </a:rPr>
              <a:t>Counselors, Coaches and Tutors</a:t>
            </a:r>
          </a:p>
          <a:p>
            <a:endParaRPr lang="en-US" dirty="0"/>
          </a:p>
        </p:txBody>
      </p:sp>
      <p:sp>
        <p:nvSpPr>
          <p:cNvPr id="4" name="Content Placeholder 3"/>
          <p:cNvSpPr>
            <a:spLocks noGrp="1"/>
          </p:cNvSpPr>
          <p:nvPr>
            <p:ph sz="half" idx="2"/>
          </p:nvPr>
        </p:nvSpPr>
        <p:spPr/>
        <p:txBody>
          <a:bodyPr>
            <a:normAutofit fontScale="92500" lnSpcReduction="10000"/>
          </a:bodyPr>
          <a:lstStyle/>
          <a:p>
            <a:pPr marL="685800" indent="-228600">
              <a:buNone/>
            </a:pPr>
            <a:r>
              <a:rPr lang="en-US" b="1" dirty="0" smtClean="0">
                <a:solidFill>
                  <a:srgbClr val="002060"/>
                </a:solidFill>
              </a:rPr>
              <a:t>First Year Pathways Council</a:t>
            </a:r>
          </a:p>
          <a:p>
            <a:pPr marL="685800" indent="-228600"/>
            <a:r>
              <a:rPr lang="en-US" dirty="0" smtClean="0">
                <a:solidFill>
                  <a:srgbClr val="002060"/>
                </a:solidFill>
              </a:rPr>
              <a:t>Program coordinators</a:t>
            </a:r>
          </a:p>
          <a:p>
            <a:pPr marL="685800" indent="-228600"/>
            <a:r>
              <a:rPr lang="en-US" dirty="0" smtClean="0">
                <a:solidFill>
                  <a:srgbClr val="002060"/>
                </a:solidFill>
              </a:rPr>
              <a:t>Academic &amp; Counseling VPs and Deans</a:t>
            </a:r>
          </a:p>
          <a:p>
            <a:pPr marL="685800" indent="-228600"/>
            <a:r>
              <a:rPr lang="en-US" dirty="0" smtClean="0">
                <a:solidFill>
                  <a:srgbClr val="002060"/>
                </a:solidFill>
              </a:rPr>
              <a:t>Enrollment Management staff</a:t>
            </a:r>
          </a:p>
          <a:p>
            <a:pPr marL="685800" indent="-228600"/>
            <a:r>
              <a:rPr lang="en-US" dirty="0" smtClean="0">
                <a:solidFill>
                  <a:srgbClr val="002060"/>
                </a:solidFill>
              </a:rPr>
              <a:t>Outreach, A&amp;R, Assessment, Research staff </a:t>
            </a:r>
          </a:p>
          <a:p>
            <a:endParaRPr lang="en-US" dirty="0"/>
          </a:p>
        </p:txBody>
      </p:sp>
      <p:cxnSp>
        <p:nvCxnSpPr>
          <p:cNvPr id="5" name="Straight Connector 4"/>
          <p:cNvCxnSpPr/>
          <p:nvPr/>
        </p:nvCxnSpPr>
        <p:spPr>
          <a:xfrm>
            <a:off x="0" y="1143000"/>
            <a:ext cx="9144000" cy="0"/>
          </a:xfrm>
          <a:prstGeom prst="line">
            <a:avLst/>
          </a:prstGeom>
          <a:ln w="38100">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002060"/>
                </a:solidFill>
                <a:latin typeface="Calibri" panose="020F0502020204030204" pitchFamily="34" charset="0"/>
              </a:rPr>
              <a:t>Workshop Goals</a:t>
            </a:r>
            <a:endParaRPr lang="en-US" sz="4800" b="1" dirty="0">
              <a:solidFill>
                <a:srgbClr val="002060"/>
              </a:solidFill>
              <a:latin typeface="Calibri" panose="020F0502020204030204" pitchFamily="34" charset="0"/>
            </a:endParaRPr>
          </a:p>
        </p:txBody>
      </p:sp>
      <p:sp>
        <p:nvSpPr>
          <p:cNvPr id="3" name="Content Placeholder 2"/>
          <p:cNvSpPr>
            <a:spLocks noGrp="1"/>
          </p:cNvSpPr>
          <p:nvPr>
            <p:ph idx="1"/>
          </p:nvPr>
        </p:nvSpPr>
        <p:spPr>
          <a:xfrm>
            <a:off x="762000" y="1143000"/>
            <a:ext cx="7543800" cy="3886200"/>
          </a:xfrm>
        </p:spPr>
        <p:txBody>
          <a:bodyPr/>
          <a:lstStyle/>
          <a:p>
            <a:pPr marL="514350" indent="-514350">
              <a:buFont typeface="+mj-lt"/>
              <a:buAutoNum type="arabicPeriod"/>
            </a:pPr>
            <a:r>
              <a:rPr lang="en-US" sz="2800" dirty="0" smtClean="0">
                <a:solidFill>
                  <a:srgbClr val="002060"/>
                </a:solidFill>
                <a:latin typeface="Calibri" panose="020F0502020204030204" pitchFamily="34" charset="0"/>
              </a:rPr>
              <a:t>In this workshop, we will demonstrate and engage you in the process of how we scaled up and sustained Pasadena City College’s First Year Pathways (FYP) program.</a:t>
            </a:r>
          </a:p>
          <a:p>
            <a:pPr marL="514350" indent="-514350">
              <a:buFont typeface="+mj-lt"/>
              <a:buAutoNum type="arabicPeriod"/>
            </a:pPr>
            <a:endParaRPr lang="en-US" sz="2800" dirty="0" smtClean="0">
              <a:solidFill>
                <a:srgbClr val="002060"/>
              </a:solidFill>
              <a:latin typeface="Calibri" panose="020F0502020204030204" pitchFamily="34" charset="0"/>
            </a:endParaRPr>
          </a:p>
          <a:p>
            <a:pPr marL="514350" indent="-514350">
              <a:buFont typeface="+mj-lt"/>
              <a:buAutoNum type="arabicPeriod"/>
            </a:pPr>
            <a:r>
              <a:rPr lang="en-US" sz="2800" dirty="0" smtClean="0">
                <a:solidFill>
                  <a:srgbClr val="002060"/>
                </a:solidFill>
                <a:latin typeface="Calibri" panose="020F0502020204030204" pitchFamily="34" charset="0"/>
              </a:rPr>
              <a:t>By </a:t>
            </a:r>
            <a:r>
              <a:rPr lang="en-US" sz="2800" dirty="0">
                <a:solidFill>
                  <a:srgbClr val="002060"/>
                </a:solidFill>
                <a:latin typeface="Calibri" panose="020F0502020204030204" pitchFamily="34" charset="0"/>
              </a:rPr>
              <a:t>the </a:t>
            </a:r>
            <a:r>
              <a:rPr lang="en-US" sz="2800" dirty="0" smtClean="0">
                <a:solidFill>
                  <a:srgbClr val="002060"/>
                </a:solidFill>
                <a:latin typeface="Calibri" panose="020F0502020204030204" pitchFamily="34" charset="0"/>
              </a:rPr>
              <a:t>end, we hope you will have the knowledge and tools to do the same at your college.</a:t>
            </a:r>
          </a:p>
          <a:p>
            <a:endParaRPr lang="en-US" dirty="0">
              <a:solidFill>
                <a:srgbClr val="002060"/>
              </a:solidFill>
            </a:endParaRPr>
          </a:p>
        </p:txBody>
      </p:sp>
    </p:spTree>
    <p:extLst>
      <p:ext uri="{BB962C8B-B14F-4D97-AF65-F5344CB8AC3E}">
        <p14:creationId xmlns:p14="http://schemas.microsoft.com/office/powerpoint/2010/main" val="1091756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620000" cy="1600200"/>
          </a:xfrm>
        </p:spPr>
        <p:txBody>
          <a:bodyPr>
            <a:normAutofit/>
          </a:bodyPr>
          <a:lstStyle/>
          <a:p>
            <a:r>
              <a:rPr lang="en-US" sz="4000" b="1" dirty="0" smtClean="0">
                <a:solidFill>
                  <a:srgbClr val="002060"/>
                </a:solidFill>
                <a:latin typeface="Calibri" panose="020F0502020204030204" pitchFamily="34" charset="0"/>
              </a:rPr>
              <a:t>What -- FYP Essential Components</a:t>
            </a:r>
            <a:endParaRPr lang="en-US" sz="4000" b="1" dirty="0">
              <a:solidFill>
                <a:srgbClr val="002060"/>
              </a:solidFill>
              <a:latin typeface="Calibri" panose="020F0502020204030204" pitchFamily="34" charset="0"/>
            </a:endParaRPr>
          </a:p>
        </p:txBody>
      </p:sp>
      <p:sp>
        <p:nvSpPr>
          <p:cNvPr id="3" name="Content Placeholder 2"/>
          <p:cNvSpPr>
            <a:spLocks noGrp="1"/>
          </p:cNvSpPr>
          <p:nvPr>
            <p:ph idx="1"/>
          </p:nvPr>
        </p:nvSpPr>
        <p:spPr>
          <a:xfrm>
            <a:off x="762000" y="1219200"/>
            <a:ext cx="7543800" cy="4191000"/>
          </a:xfrm>
        </p:spPr>
        <p:txBody>
          <a:bodyPr>
            <a:normAutofit fontScale="92500" lnSpcReduction="10000"/>
          </a:bodyPr>
          <a:lstStyle/>
          <a:p>
            <a:r>
              <a:rPr lang="en-US" sz="2800" dirty="0" smtClean="0">
                <a:solidFill>
                  <a:srgbClr val="002060"/>
                </a:solidFill>
                <a:latin typeface="Calibri" panose="020F0502020204030204" pitchFamily="34" charset="0"/>
              </a:rPr>
              <a:t>Outreach and recruitment</a:t>
            </a:r>
          </a:p>
          <a:p>
            <a:r>
              <a:rPr lang="en-US" sz="2800" dirty="0" smtClean="0">
                <a:solidFill>
                  <a:srgbClr val="002060"/>
                </a:solidFill>
                <a:latin typeface="Calibri" panose="020F0502020204030204" pitchFamily="34" charset="0"/>
              </a:rPr>
              <a:t>Pre-assessment workshops</a:t>
            </a:r>
          </a:p>
          <a:p>
            <a:r>
              <a:rPr lang="en-US" sz="2800" dirty="0" smtClean="0">
                <a:solidFill>
                  <a:srgbClr val="002060"/>
                </a:solidFill>
                <a:latin typeface="Calibri" panose="020F0502020204030204" pitchFamily="34" charset="0"/>
              </a:rPr>
              <a:t>Priority </a:t>
            </a:r>
            <a:r>
              <a:rPr lang="en-US" sz="2800" dirty="0">
                <a:solidFill>
                  <a:srgbClr val="002060"/>
                </a:solidFill>
                <a:latin typeface="Calibri" panose="020F0502020204030204" pitchFamily="34" charset="0"/>
              </a:rPr>
              <a:t>registration</a:t>
            </a:r>
          </a:p>
          <a:p>
            <a:r>
              <a:rPr lang="en-US" sz="2800" dirty="0" smtClean="0">
                <a:solidFill>
                  <a:srgbClr val="002060"/>
                </a:solidFill>
                <a:latin typeface="Calibri" panose="020F0502020204030204" pitchFamily="34" charset="0"/>
              </a:rPr>
              <a:t>Summer Orientation</a:t>
            </a:r>
          </a:p>
          <a:p>
            <a:r>
              <a:rPr lang="en-US" sz="2800" dirty="0" smtClean="0">
                <a:solidFill>
                  <a:srgbClr val="002060"/>
                </a:solidFill>
                <a:latin typeface="Calibri" panose="020F0502020204030204" pitchFamily="34" charset="0"/>
              </a:rPr>
              <a:t>Student Success Team</a:t>
            </a:r>
          </a:p>
          <a:p>
            <a:r>
              <a:rPr lang="en-US" sz="2800" dirty="0" smtClean="0">
                <a:solidFill>
                  <a:srgbClr val="002060"/>
                </a:solidFill>
                <a:latin typeface="Calibri" panose="020F0502020204030204" pitchFamily="34" charset="0"/>
              </a:rPr>
              <a:t>Required first-year schedules</a:t>
            </a:r>
          </a:p>
          <a:p>
            <a:r>
              <a:rPr lang="en-US" sz="2800" dirty="0" smtClean="0">
                <a:solidFill>
                  <a:srgbClr val="002060"/>
                </a:solidFill>
                <a:latin typeface="Calibri" panose="020F0502020204030204" pitchFamily="34" charset="0"/>
              </a:rPr>
              <a:t>College 1, One Book, One College, Student Conference</a:t>
            </a:r>
          </a:p>
          <a:p>
            <a:r>
              <a:rPr lang="en-US" sz="2800" dirty="0" smtClean="0">
                <a:solidFill>
                  <a:srgbClr val="002060"/>
                </a:solidFill>
                <a:latin typeface="Calibri" panose="020F0502020204030204" pitchFamily="34" charset="0"/>
              </a:rPr>
              <a:t>Study/resource centers</a:t>
            </a:r>
          </a:p>
          <a:p>
            <a:endParaRPr lang="en-US" dirty="0"/>
          </a:p>
        </p:txBody>
      </p:sp>
    </p:spTree>
    <p:extLst>
      <p:ext uri="{BB962C8B-B14F-4D97-AF65-F5344CB8AC3E}">
        <p14:creationId xmlns:p14="http://schemas.microsoft.com/office/powerpoint/2010/main" val="26387386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solidFill>
                  <a:srgbClr val="002060"/>
                </a:solidFill>
                <a:latin typeface="Calibri" panose="020F0502020204030204" pitchFamily="34" charset="0"/>
              </a:rPr>
              <a:t>A Room of Their Own</a:t>
            </a:r>
            <a:endParaRPr lang="en-US" sz="4800" b="1" dirty="0">
              <a:solidFill>
                <a:srgbClr val="002060"/>
              </a:solidFill>
              <a:latin typeface="Calibri" panose="020F0502020204030204" pitchFamily="34" charset="0"/>
            </a:endParaRPr>
          </a:p>
        </p:txBody>
      </p:sp>
      <p:pic>
        <p:nvPicPr>
          <p:cNvPr id="1026" name="Picture 2" descr="C:\Users\bmklein\Dropbox (First Year Pathways)\Camera Uploads\2013-11-12 11.46.3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656"/>
          <a:stretch/>
        </p:blipFill>
        <p:spPr bwMode="auto">
          <a:xfrm>
            <a:off x="1371600" y="685800"/>
            <a:ext cx="6400800" cy="433705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2479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914400"/>
          </a:xfrm>
          <a:prstGeom prst="rect">
            <a:avLst/>
          </a:prstGeom>
          <a:solidFill>
            <a:srgbClr val="D558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990600"/>
          </a:xfrm>
          <a:solidFill>
            <a:srgbClr val="AC0000"/>
          </a:solidFill>
        </p:spPr>
        <p:txBody>
          <a:bodyPr>
            <a:normAutofit/>
          </a:bodyPr>
          <a:lstStyle/>
          <a:p>
            <a:r>
              <a:rPr lang="en-US" sz="3600" b="1" dirty="0" smtClean="0">
                <a:solidFill>
                  <a:schemeClr val="bg1"/>
                </a:solidFill>
              </a:rPr>
              <a:t>The First Year Pathways Process</a:t>
            </a:r>
            <a:endParaRPr lang="en-US" sz="3600" b="1" dirty="0">
              <a:solidFill>
                <a:schemeClr val="bg1"/>
              </a:solidFill>
            </a:endParaRPr>
          </a:p>
        </p:txBody>
      </p:sp>
      <p:sp>
        <p:nvSpPr>
          <p:cNvPr id="3" name="Content Placeholder 2"/>
          <p:cNvSpPr>
            <a:spLocks noGrp="1"/>
          </p:cNvSpPr>
          <p:nvPr>
            <p:ph idx="1"/>
          </p:nvPr>
        </p:nvSpPr>
        <p:spPr>
          <a:xfrm>
            <a:off x="457200" y="1219199"/>
            <a:ext cx="8229600" cy="5791201"/>
          </a:xfrm>
        </p:spPr>
        <p:txBody>
          <a:bodyPr>
            <a:normAutofit fontScale="55000" lnSpcReduction="20000"/>
          </a:bodyPr>
          <a:lstStyle/>
          <a:p>
            <a:pPr>
              <a:buNone/>
            </a:pPr>
            <a:r>
              <a:rPr lang="en-US" sz="2400" dirty="0" smtClean="0">
                <a:solidFill>
                  <a:srgbClr val="002060"/>
                </a:solidFill>
              </a:rPr>
              <a:t>	</a:t>
            </a:r>
            <a:r>
              <a:rPr lang="en-US" sz="3800" dirty="0" smtClean="0">
                <a:solidFill>
                  <a:srgbClr val="002060"/>
                </a:solidFill>
              </a:rPr>
              <a:t>Fall            	High school outreach/recruitment </a:t>
            </a:r>
          </a:p>
          <a:p>
            <a:pPr>
              <a:buNone/>
            </a:pPr>
            <a:endParaRPr lang="en-US" sz="3800" dirty="0" smtClean="0">
              <a:solidFill>
                <a:srgbClr val="002060"/>
              </a:solidFill>
            </a:endParaRPr>
          </a:p>
          <a:p>
            <a:pPr>
              <a:buNone/>
            </a:pPr>
            <a:r>
              <a:rPr lang="en-US" sz="3800" dirty="0" smtClean="0">
                <a:solidFill>
                  <a:srgbClr val="002060"/>
                </a:solidFill>
              </a:rPr>
              <a:t>	April          	PCC application, pre-assessment prep, </a:t>
            </a:r>
          </a:p>
          <a:p>
            <a:pPr>
              <a:buNone/>
            </a:pPr>
            <a:r>
              <a:rPr lang="en-US" sz="3800" dirty="0" smtClean="0">
                <a:solidFill>
                  <a:srgbClr val="002060"/>
                </a:solidFill>
              </a:rPr>
              <a:t>		         	on-site placement assessment, FYP application </a:t>
            </a:r>
          </a:p>
          <a:p>
            <a:pPr>
              <a:buNone/>
            </a:pPr>
            <a:r>
              <a:rPr lang="en-US" sz="3800" dirty="0" smtClean="0">
                <a:solidFill>
                  <a:srgbClr val="002060"/>
                </a:solidFill>
              </a:rPr>
              <a:t>	       	</a:t>
            </a:r>
          </a:p>
          <a:p>
            <a:pPr>
              <a:buNone/>
            </a:pPr>
            <a:r>
              <a:rPr lang="en-US" sz="3800" dirty="0" smtClean="0">
                <a:solidFill>
                  <a:srgbClr val="002060"/>
                </a:solidFill>
              </a:rPr>
              <a:t>	June/July   	Info sessions at PCC -- guaranteed full schedule, priority 	          	registration	       	</a:t>
            </a:r>
          </a:p>
          <a:p>
            <a:pPr>
              <a:buNone/>
            </a:pPr>
            <a:r>
              <a:rPr lang="en-US" sz="3800" dirty="0" smtClean="0">
                <a:solidFill>
                  <a:srgbClr val="002060"/>
                </a:solidFill>
              </a:rPr>
              <a:t>	</a:t>
            </a:r>
          </a:p>
          <a:p>
            <a:pPr>
              <a:buNone/>
            </a:pPr>
            <a:r>
              <a:rPr lang="en-US" sz="3800" dirty="0" smtClean="0">
                <a:solidFill>
                  <a:srgbClr val="002060"/>
                </a:solidFill>
              </a:rPr>
              <a:t>      August       	Summer bridges (Math</a:t>
            </a:r>
            <a:r>
              <a:rPr lang="en-US" sz="3800" dirty="0">
                <a:solidFill>
                  <a:srgbClr val="002060"/>
                </a:solidFill>
              </a:rPr>
              <a:t> </a:t>
            </a:r>
            <a:r>
              <a:rPr lang="en-US" sz="3800" dirty="0" smtClean="0">
                <a:solidFill>
                  <a:srgbClr val="002060"/>
                </a:solidFill>
              </a:rPr>
              <a:t>Jam, </a:t>
            </a:r>
            <a:r>
              <a:rPr lang="en-US" sz="3800" dirty="0" err="1" smtClean="0">
                <a:solidFill>
                  <a:srgbClr val="002060"/>
                </a:solidFill>
              </a:rPr>
              <a:t>iJam</a:t>
            </a:r>
            <a:r>
              <a:rPr lang="en-US" sz="3800" dirty="0" smtClean="0">
                <a:solidFill>
                  <a:srgbClr val="002060"/>
                </a:solidFill>
              </a:rPr>
              <a:t>, and Design Jam)</a:t>
            </a:r>
          </a:p>
          <a:p>
            <a:pPr>
              <a:buNone/>
            </a:pPr>
            <a:endParaRPr lang="en-US" sz="3800" dirty="0" smtClean="0">
              <a:solidFill>
                <a:srgbClr val="002060"/>
              </a:solidFill>
            </a:endParaRPr>
          </a:p>
          <a:p>
            <a:pPr>
              <a:buNone/>
            </a:pPr>
            <a:r>
              <a:rPr lang="en-US" sz="3800" dirty="0" smtClean="0">
                <a:solidFill>
                  <a:srgbClr val="002060"/>
                </a:solidFill>
              </a:rPr>
              <a:t>	Fall	          	Full-time student status</a:t>
            </a:r>
          </a:p>
          <a:p>
            <a:pPr>
              <a:buNone/>
            </a:pPr>
            <a:r>
              <a:rPr lang="en-US" sz="3800" dirty="0" smtClean="0">
                <a:solidFill>
                  <a:srgbClr val="002060"/>
                </a:solidFill>
              </a:rPr>
              <a:t>		          	Contract and passport</a:t>
            </a:r>
          </a:p>
          <a:p>
            <a:pPr>
              <a:buNone/>
            </a:pPr>
            <a:r>
              <a:rPr lang="en-US" sz="3800" dirty="0" smtClean="0">
                <a:solidFill>
                  <a:srgbClr val="002060"/>
                </a:solidFill>
              </a:rPr>
              <a:t>		          	“One Book, One College” and FYP Student Conference</a:t>
            </a:r>
          </a:p>
          <a:p>
            <a:pPr>
              <a:buNone/>
            </a:pPr>
            <a:r>
              <a:rPr lang="en-US" sz="3800" dirty="0" smtClean="0">
                <a:solidFill>
                  <a:srgbClr val="002060"/>
                </a:solidFill>
              </a:rPr>
              <a:t>	          	</a:t>
            </a:r>
          </a:p>
          <a:p>
            <a:pPr>
              <a:buNone/>
            </a:pPr>
            <a:r>
              <a:rPr lang="en-US" sz="3800" dirty="0" smtClean="0">
                <a:solidFill>
                  <a:srgbClr val="002060"/>
                </a:solidFill>
              </a:rPr>
              <a:t>	Spring        	Full-time student status	</a:t>
            </a:r>
          </a:p>
          <a:p>
            <a:pPr>
              <a:buNone/>
            </a:pPr>
            <a:r>
              <a:rPr lang="en-US" sz="3800" dirty="0" smtClean="0">
                <a:solidFill>
                  <a:srgbClr val="002060"/>
                </a:solidFill>
              </a:rPr>
              <a:t>		          	Contract and passport</a:t>
            </a:r>
          </a:p>
          <a:p>
            <a:pPr marL="1549400" indent="-63500">
              <a:buNone/>
            </a:pPr>
            <a:r>
              <a:rPr lang="en-US" sz="3800" dirty="0" smtClean="0">
                <a:solidFill>
                  <a:srgbClr val="002060"/>
                </a:solidFill>
              </a:rPr>
              <a:t>		Career exploration</a:t>
            </a:r>
          </a:p>
          <a:p>
            <a:pPr>
              <a:buNone/>
            </a:pPr>
            <a:r>
              <a:rPr lang="en-US" sz="2000" dirty="0" smtClean="0">
                <a:solidFill>
                  <a:schemeClr val="tx2">
                    <a:lumMod val="75000"/>
                  </a:schemeClr>
                </a:solidFill>
              </a:rPr>
              <a:t>		</a:t>
            </a:r>
            <a:endParaRPr lang="en-US" sz="2000" dirty="0">
              <a:solidFill>
                <a:schemeClr val="tx2">
                  <a:lumMod val="75000"/>
                </a:schemeClr>
              </a:solidFill>
            </a:endParaRPr>
          </a:p>
        </p:txBody>
      </p:sp>
      <p:cxnSp>
        <p:nvCxnSpPr>
          <p:cNvPr id="4" name="Straight Connector 3"/>
          <p:cNvCxnSpPr/>
          <p:nvPr/>
        </p:nvCxnSpPr>
        <p:spPr>
          <a:xfrm>
            <a:off x="2057400" y="1219200"/>
            <a:ext cx="0" cy="54102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535616388"/>
              </p:ext>
            </p:extLst>
          </p:nvPr>
        </p:nvGraphicFramePr>
        <p:xfrm>
          <a:off x="1524000" y="1154104"/>
          <a:ext cx="6096000" cy="3152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524000" y="691510"/>
            <a:ext cx="6096000" cy="461665"/>
          </a:xfrm>
          <a:prstGeom prst="rect">
            <a:avLst/>
          </a:prstGeom>
          <a:noFill/>
        </p:spPr>
        <p:txBody>
          <a:bodyPr wrap="square" rtlCol="0">
            <a:spAutoFit/>
          </a:bodyPr>
          <a:lstStyle/>
          <a:p>
            <a:pPr algn="ctr" defTabSz="457200"/>
            <a:r>
              <a:rPr lang="en-US" sz="2400" b="1" dirty="0" smtClean="0">
                <a:solidFill>
                  <a:srgbClr val="002060"/>
                </a:solidFill>
                <a:latin typeface="Arial" panose="020B0604020202020204" pitchFamily="34" charset="0"/>
                <a:cs typeface="Arial" panose="020B0604020202020204" pitchFamily="34" charset="0"/>
              </a:rPr>
              <a:t>XL: First and Second Year Pathways </a:t>
            </a:r>
            <a:endParaRPr lang="en-US" sz="2400" b="1" dirty="0">
              <a:solidFill>
                <a:srgbClr val="002060"/>
              </a:solidFill>
              <a:latin typeface="Arial" panose="020B0604020202020204" pitchFamily="34" charset="0"/>
              <a:cs typeface="Arial" panose="020B0604020202020204" pitchFamily="34" charset="0"/>
            </a:endParaRPr>
          </a:p>
        </p:txBody>
      </p:sp>
      <p:sp>
        <p:nvSpPr>
          <p:cNvPr id="4" name="TextBox 3"/>
          <p:cNvSpPr txBox="1"/>
          <p:nvPr/>
        </p:nvSpPr>
        <p:spPr>
          <a:xfrm>
            <a:off x="1532206" y="4329108"/>
            <a:ext cx="3939540" cy="369332"/>
          </a:xfrm>
          <a:prstGeom prst="rect">
            <a:avLst/>
          </a:prstGeom>
          <a:noFill/>
          <a:ln w="19050">
            <a:solidFill>
              <a:sysClr val="windowText" lastClr="000000"/>
            </a:solidFill>
          </a:ln>
        </p:spPr>
        <p:txBody>
          <a:bodyPr wrap="square" rtlCol="0">
            <a:spAutoFit/>
          </a:bodyPr>
          <a:lstStyle/>
          <a:p>
            <a:pPr>
              <a:defRPr/>
            </a:pPr>
            <a:r>
              <a:rPr lang="en-US" b="1" kern="0" dirty="0" smtClean="0">
                <a:solidFill>
                  <a:srgbClr val="002060"/>
                </a:solidFill>
                <a:latin typeface="Calibri" panose="020F0502020204030204" pitchFamily="34" charset="0"/>
              </a:rPr>
              <a:t>Career Quest  </a:t>
            </a:r>
          </a:p>
        </p:txBody>
      </p:sp>
      <p:sp>
        <p:nvSpPr>
          <p:cNvPr id="5" name="TextBox 4"/>
          <p:cNvSpPr txBox="1"/>
          <p:nvPr/>
        </p:nvSpPr>
        <p:spPr>
          <a:xfrm>
            <a:off x="1512570" y="4846317"/>
            <a:ext cx="3950970" cy="646331"/>
          </a:xfrm>
          <a:prstGeom prst="rect">
            <a:avLst/>
          </a:prstGeom>
          <a:noFill/>
          <a:ln w="19050">
            <a:solidFill>
              <a:sysClr val="windowText" lastClr="000000"/>
            </a:solidFill>
          </a:ln>
        </p:spPr>
        <p:txBody>
          <a:bodyPr wrap="square" rtlCol="0">
            <a:spAutoFit/>
          </a:bodyPr>
          <a:lstStyle/>
          <a:p>
            <a:pPr algn="r">
              <a:defRPr/>
            </a:pPr>
            <a:r>
              <a:rPr lang="en-US" b="1" kern="0" dirty="0" smtClean="0">
                <a:solidFill>
                  <a:srgbClr val="002060"/>
                </a:solidFill>
                <a:latin typeface="Calibri" panose="020F0502020204030204" pitchFamily="34" charset="0"/>
              </a:rPr>
              <a:t>Declared major</a:t>
            </a:r>
          </a:p>
          <a:p>
            <a:pPr algn="r">
              <a:defRPr/>
            </a:pPr>
            <a:r>
              <a:rPr lang="en-US" b="1" kern="0" dirty="0" smtClean="0">
                <a:solidFill>
                  <a:srgbClr val="002060"/>
                </a:solidFill>
                <a:latin typeface="Calibri" panose="020F0502020204030204" pitchFamily="34" charset="0"/>
              </a:rPr>
              <a:t>Two-year </a:t>
            </a:r>
            <a:r>
              <a:rPr lang="en-US" b="1" kern="0" dirty="0" err="1" smtClean="0">
                <a:solidFill>
                  <a:srgbClr val="002060"/>
                </a:solidFill>
                <a:latin typeface="Calibri" panose="020F0502020204030204" pitchFamily="34" charset="0"/>
              </a:rPr>
              <a:t>ed</a:t>
            </a:r>
            <a:r>
              <a:rPr lang="en-US" b="1" kern="0" dirty="0" smtClean="0">
                <a:solidFill>
                  <a:srgbClr val="002060"/>
                </a:solidFill>
                <a:latin typeface="Calibri" panose="020F0502020204030204" pitchFamily="34" charset="0"/>
              </a:rPr>
              <a:t> plan</a:t>
            </a:r>
          </a:p>
        </p:txBody>
      </p:sp>
      <p:sp>
        <p:nvSpPr>
          <p:cNvPr id="6" name="TextBox 5"/>
          <p:cNvSpPr txBox="1"/>
          <p:nvPr/>
        </p:nvSpPr>
        <p:spPr>
          <a:xfrm>
            <a:off x="1524000" y="5586408"/>
            <a:ext cx="6096000" cy="369332"/>
          </a:xfrm>
          <a:prstGeom prst="rect">
            <a:avLst/>
          </a:prstGeom>
          <a:noFill/>
          <a:ln w="19050">
            <a:solidFill>
              <a:sysClr val="windowText" lastClr="000000"/>
            </a:solidFill>
          </a:ln>
        </p:spPr>
        <p:txBody>
          <a:bodyPr wrap="square" rtlCol="0">
            <a:spAutoFit/>
          </a:bodyPr>
          <a:lstStyle/>
          <a:p>
            <a:pPr>
              <a:defRPr/>
            </a:pPr>
            <a:r>
              <a:rPr lang="en-US" b="1" kern="0" dirty="0" err="1" smtClean="0">
                <a:solidFill>
                  <a:srgbClr val="002060"/>
                </a:solidFill>
                <a:latin typeface="Calibri" panose="020F0502020204030204" pitchFamily="34" charset="0"/>
              </a:rPr>
              <a:t>ePortfolio</a:t>
            </a:r>
            <a:endParaRPr lang="en-US" b="1" kern="0" dirty="0" smtClean="0">
              <a:solidFill>
                <a:srgbClr val="002060"/>
              </a:solidFill>
              <a:latin typeface="Calibri" panose="020F0502020204030204" pitchFamily="34" charset="0"/>
            </a:endParaRPr>
          </a:p>
        </p:txBody>
      </p:sp>
      <p:cxnSp>
        <p:nvCxnSpPr>
          <p:cNvPr id="7" name="Straight Arrow Connector 6"/>
          <p:cNvCxnSpPr/>
          <p:nvPr/>
        </p:nvCxnSpPr>
        <p:spPr>
          <a:xfrm>
            <a:off x="2868930" y="4536634"/>
            <a:ext cx="2594610" cy="0"/>
          </a:xfrm>
          <a:prstGeom prst="straightConnector1">
            <a:avLst/>
          </a:prstGeom>
          <a:noFill/>
          <a:ln w="25400" cap="flat" cmpd="sng" algn="ctr">
            <a:solidFill>
              <a:srgbClr val="AE241C"/>
            </a:solidFill>
            <a:prstDash val="solid"/>
            <a:tailEnd type="arrow"/>
          </a:ln>
          <a:effectLst>
            <a:outerShdw blurRad="40000" dist="20000" dir="5400000" rotWithShape="0">
              <a:srgbClr val="000000">
                <a:alpha val="38000"/>
              </a:srgbClr>
            </a:outerShdw>
          </a:effectLst>
        </p:spPr>
      </p:cxnSp>
      <p:cxnSp>
        <p:nvCxnSpPr>
          <p:cNvPr id="8" name="Straight Arrow Connector 7"/>
          <p:cNvCxnSpPr/>
          <p:nvPr/>
        </p:nvCxnSpPr>
        <p:spPr>
          <a:xfrm>
            <a:off x="1532206" y="5142965"/>
            <a:ext cx="2217420" cy="0"/>
          </a:xfrm>
          <a:prstGeom prst="straightConnector1">
            <a:avLst/>
          </a:prstGeom>
          <a:noFill/>
          <a:ln w="25400" cap="flat" cmpd="sng" algn="ctr">
            <a:solidFill>
              <a:srgbClr val="AE241C"/>
            </a:solidFill>
            <a:prstDash val="solid"/>
            <a:tailEnd type="arrow"/>
          </a:ln>
          <a:effectLst>
            <a:outerShdw blurRad="40000" dist="20000" dir="5400000" rotWithShape="0">
              <a:srgbClr val="000000">
                <a:alpha val="38000"/>
              </a:srgbClr>
            </a:outerShdw>
          </a:effectLst>
        </p:spPr>
      </p:cxnSp>
      <p:cxnSp>
        <p:nvCxnSpPr>
          <p:cNvPr id="9" name="Straight Arrow Connector 8"/>
          <p:cNvCxnSpPr/>
          <p:nvPr/>
        </p:nvCxnSpPr>
        <p:spPr>
          <a:xfrm>
            <a:off x="2617470" y="5798578"/>
            <a:ext cx="5002530" cy="0"/>
          </a:xfrm>
          <a:prstGeom prst="straightConnector1">
            <a:avLst/>
          </a:prstGeom>
          <a:noFill/>
          <a:ln w="25400" cap="flat" cmpd="sng" algn="ctr">
            <a:solidFill>
              <a:srgbClr val="AE241C"/>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4417037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21672063"/>
              </p:ext>
            </p:extLst>
          </p:nvPr>
        </p:nvGraphicFramePr>
        <p:xfrm>
          <a:off x="152400" y="533400"/>
          <a:ext cx="2667000" cy="5165186"/>
        </p:xfrm>
        <a:graphic>
          <a:graphicData uri="http://schemas.openxmlformats.org/drawingml/2006/table">
            <a:tbl>
              <a:tblPr firstRow="1" bandRow="1">
                <a:tableStyleId>{EB9631B5-78F2-41C9-869B-9F39066F8104}</a:tableStyleId>
              </a:tblPr>
              <a:tblGrid>
                <a:gridCol w="2667000"/>
              </a:tblGrid>
              <a:tr h="381000">
                <a:tc>
                  <a:txBody>
                    <a:bodyPr/>
                    <a:lstStyle/>
                    <a:p>
                      <a:pPr algn="ctr"/>
                      <a:r>
                        <a:rPr lang="en-US" dirty="0" smtClean="0">
                          <a:latin typeface="Calibri" panose="020F0502020204030204" pitchFamily="34" charset="0"/>
                        </a:rPr>
                        <a:t>EMP</a:t>
                      </a:r>
                      <a:endParaRPr lang="en-US" dirty="0">
                        <a:latin typeface="Calibri" panose="020F0502020204030204" pitchFamily="34" charset="0"/>
                      </a:endParaRPr>
                    </a:p>
                  </a:txBody>
                  <a:tcPr/>
                </a:tc>
              </a:tr>
              <a:tr h="654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anose="020F0502020204030204" pitchFamily="34" charset="0"/>
                        </a:rPr>
                        <a:t>Student Success, Equity, and Access</a:t>
                      </a:r>
                      <a:endParaRPr lang="en-US" sz="1600" dirty="0" smtClean="0">
                        <a:latin typeface="Calibri" panose="020F0502020204030204" pitchFamily="34" charset="0"/>
                        <a:cs typeface="Arial" panose="020B0604020202020204" pitchFamily="34" charset="0"/>
                      </a:endParaRPr>
                    </a:p>
                  </a:txBody>
                  <a:tcPr anchor="ctr"/>
                </a:tc>
              </a:tr>
              <a:tr h="716923">
                <a:tc>
                  <a:txBody>
                    <a:bodyPr/>
                    <a:lstStyle/>
                    <a:p>
                      <a:pPr algn="l"/>
                      <a:r>
                        <a:rPr lang="en-US" sz="1600" dirty="0" smtClean="0">
                          <a:latin typeface="Calibri" panose="020F0502020204030204" pitchFamily="34" charset="0"/>
                        </a:rPr>
                        <a:t>Professional Development</a:t>
                      </a:r>
                      <a:endParaRPr lang="en-US" sz="1600" dirty="0">
                        <a:latin typeface="Calibri" panose="020F0502020204030204" pitchFamily="34" charset="0"/>
                      </a:endParaRPr>
                    </a:p>
                  </a:txBody>
                  <a:tcPr anchor="ctr"/>
                </a:tc>
              </a:tr>
              <a:tr h="1371600">
                <a:tc>
                  <a:txBody>
                    <a:bodyPr/>
                    <a:lstStyle/>
                    <a:p>
                      <a:pPr algn="l"/>
                      <a:r>
                        <a:rPr lang="en-US" sz="1600" dirty="0" smtClean="0">
                          <a:latin typeface="Calibri" panose="020F0502020204030204" pitchFamily="34" charset="0"/>
                        </a:rPr>
                        <a:t>Pathways</a:t>
                      </a:r>
                      <a:endParaRPr lang="en-US" sz="1600" dirty="0">
                        <a:latin typeface="Calibri" panose="020F0502020204030204" pitchFamily="34" charset="0"/>
                        <a:cs typeface="Arial" panose="020B0604020202020204" pitchFamily="34" charset="0"/>
                      </a:endParaRPr>
                    </a:p>
                  </a:txBody>
                  <a:tcPr anchor="ctr"/>
                </a:tc>
              </a:tr>
              <a:tr h="6090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anose="020F0502020204030204" pitchFamily="34" charset="0"/>
                        </a:rPr>
                        <a:t>Student Support Services</a:t>
                      </a:r>
                    </a:p>
                  </a:txBody>
                  <a:tcPr anchor="ctr"/>
                </a:tc>
              </a:tr>
              <a:tr h="609013">
                <a:tc>
                  <a:txBody>
                    <a:bodyPr/>
                    <a:lstStyle/>
                    <a:p>
                      <a:pPr algn="l"/>
                      <a:r>
                        <a:rPr lang="en-US" sz="1600" dirty="0" smtClean="0">
                          <a:latin typeface="Calibri" panose="020F0502020204030204" pitchFamily="34" charset="0"/>
                        </a:rPr>
                        <a:t>Enrollment Management</a:t>
                      </a:r>
                      <a:endParaRPr lang="en-US" sz="1600" dirty="0">
                        <a:latin typeface="Calibri" panose="020F0502020204030204" pitchFamily="34" charset="0"/>
                      </a:endParaRPr>
                    </a:p>
                  </a:txBody>
                  <a:tcPr anchor="ctr"/>
                </a:tc>
              </a:tr>
              <a:tr h="6090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anose="020F0502020204030204" pitchFamily="34" charset="0"/>
                        </a:rPr>
                        <a:t>Student Success, Equity, and Access</a:t>
                      </a:r>
                    </a:p>
                    <a:p>
                      <a:pPr algn="l"/>
                      <a:endParaRPr lang="en-US" sz="1600" dirty="0">
                        <a:latin typeface="Calibri" panose="020F0502020204030204" pitchFamily="34" charset="0"/>
                      </a:endParaRPr>
                    </a:p>
                  </a:txBody>
                  <a:tcPr anchor="ct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440198563"/>
              </p:ext>
            </p:extLst>
          </p:nvPr>
        </p:nvGraphicFramePr>
        <p:xfrm>
          <a:off x="3124200" y="533400"/>
          <a:ext cx="2667000" cy="5176687"/>
        </p:xfrm>
        <a:graphic>
          <a:graphicData uri="http://schemas.openxmlformats.org/drawingml/2006/table">
            <a:tbl>
              <a:tblPr firstRow="1" bandRow="1">
                <a:tableStyleId>{EB9631B5-78F2-41C9-869B-9F39066F8104}</a:tableStyleId>
              </a:tblPr>
              <a:tblGrid>
                <a:gridCol w="2667000"/>
              </a:tblGrid>
              <a:tr h="381000">
                <a:tc>
                  <a:txBody>
                    <a:bodyPr/>
                    <a:lstStyle/>
                    <a:p>
                      <a:pPr algn="ctr"/>
                      <a:r>
                        <a:rPr lang="en-US" dirty="0" smtClean="0">
                          <a:latin typeface="Calibri" panose="020F0502020204030204" pitchFamily="34" charset="0"/>
                        </a:rPr>
                        <a:t>SSTFR</a:t>
                      </a:r>
                      <a:endParaRPr lang="en-US" dirty="0">
                        <a:latin typeface="Calibri" panose="020F0502020204030204" pitchFamily="34" charset="0"/>
                      </a:endParaRPr>
                    </a:p>
                  </a:txBody>
                  <a:tcPr/>
                </a:tc>
              </a:tr>
              <a:tr h="685800">
                <a:tc>
                  <a:txBody>
                    <a:bodyPr/>
                    <a:lstStyle/>
                    <a:p>
                      <a:r>
                        <a:rPr lang="en-US" sz="1600" u="none" kern="1200" dirty="0" smtClean="0">
                          <a:effectLst/>
                          <a:latin typeface="Calibri" panose="020F0502020204030204" pitchFamily="34" charset="0"/>
                        </a:rPr>
                        <a:t>Increase College and   Career Readiness </a:t>
                      </a:r>
                      <a:endParaRPr lang="en-US" sz="1400" i="0" u="none" dirty="0">
                        <a:latin typeface="Calibri" panose="020F0502020204030204" pitchFamily="34" charset="0"/>
                        <a:cs typeface="Arial" panose="020B0604020202020204" pitchFamily="34" charset="0"/>
                      </a:endParaRPr>
                    </a:p>
                  </a:txBody>
                  <a:tcPr anchor="ctr"/>
                </a:tc>
              </a:tr>
              <a:tr h="685800">
                <a:tc>
                  <a:txBody>
                    <a:bodyPr/>
                    <a:lstStyle/>
                    <a:p>
                      <a:r>
                        <a:rPr lang="en-US" sz="1600" u="none" kern="1200" dirty="0" smtClean="0">
                          <a:effectLst/>
                          <a:latin typeface="Calibri" panose="020F0502020204030204" pitchFamily="34" charset="0"/>
                        </a:rPr>
                        <a:t>Revitalize and Re-Envision Professional Development </a:t>
                      </a:r>
                      <a:endParaRPr lang="en-US" sz="1600" i="0" u="none" dirty="0">
                        <a:latin typeface="Calibri" panose="020F0502020204030204" pitchFamily="34" charset="0"/>
                        <a:cs typeface="Arial" panose="020B0604020202020204" pitchFamily="34" charset="0"/>
                      </a:endParaRPr>
                    </a:p>
                  </a:txBody>
                  <a:tcPr anchor="ctr"/>
                </a:tc>
              </a:tr>
              <a:tr h="1371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kern="1200" dirty="0" smtClean="0">
                          <a:effectLst/>
                          <a:latin typeface="Calibri" panose="020F0502020204030204" pitchFamily="34" charset="0"/>
                        </a:rPr>
                        <a:t>Incentivize Successful Student Behaviors</a:t>
                      </a:r>
                      <a:endParaRPr lang="en-US" sz="1400" i="0" u="none" kern="1200" dirty="0" smtClean="0">
                        <a:solidFill>
                          <a:schemeClr val="dk1"/>
                        </a:solidFill>
                        <a:effectLst/>
                        <a:latin typeface="Calibri" panose="020F0502020204030204" pitchFamily="34" charset="0"/>
                        <a:ea typeface="+mn-ea"/>
                        <a:cs typeface="Arial" panose="020B0604020202020204" pitchFamily="34" charset="0"/>
                      </a:endParaRPr>
                    </a:p>
                  </a:txBody>
                  <a:tcPr anchor="ctr"/>
                </a:tc>
              </a:tr>
              <a:tr h="6432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kern="1200" dirty="0" smtClean="0">
                          <a:effectLst/>
                          <a:latin typeface="Calibri" panose="020F0502020204030204" pitchFamily="34" charset="0"/>
                        </a:rPr>
                        <a:t>Strengthen Support for Entering Students </a:t>
                      </a:r>
                      <a:endParaRPr lang="en-US" sz="1600" i="0" u="none" kern="1200" dirty="0" smtClean="0">
                        <a:solidFill>
                          <a:schemeClr val="dk1"/>
                        </a:solidFill>
                        <a:effectLst/>
                        <a:latin typeface="Calibri" panose="020F0502020204030204" pitchFamily="34" charset="0"/>
                        <a:ea typeface="+mn-ea"/>
                        <a:cs typeface="Arial" panose="020B0604020202020204" pitchFamily="34" charset="0"/>
                      </a:endParaRPr>
                    </a:p>
                  </a:txBody>
                  <a:tcPr anchor="ctr"/>
                </a:tc>
              </a:tr>
              <a:tr h="5841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kern="1200" dirty="0" smtClean="0">
                          <a:effectLst/>
                          <a:latin typeface="Calibri" panose="020F0502020204030204" pitchFamily="34" charset="0"/>
                        </a:rPr>
                        <a:t>Align Course Offerings to Meet Student Needs</a:t>
                      </a:r>
                      <a:endParaRPr lang="en-US" sz="1600" i="0" u="none" dirty="0" smtClean="0">
                        <a:latin typeface="Calibri" panose="020F0502020204030204" pitchFamily="34" charset="0"/>
                        <a:cs typeface="Arial" panose="020B0604020202020204" pitchFamily="34" charset="0"/>
                      </a:endParaRPr>
                    </a:p>
                  </a:txBody>
                  <a:tcPr/>
                </a:tc>
              </a:tr>
              <a:tr h="8250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kern="1200" dirty="0" smtClean="0">
                          <a:effectLst/>
                          <a:latin typeface="Calibri" panose="020F0502020204030204" pitchFamily="34" charset="0"/>
                        </a:rPr>
                        <a:t>Improve the Education of Basic Skills Students </a:t>
                      </a:r>
                      <a:endParaRPr lang="en-US" sz="1600" i="0" u="none" kern="1200" dirty="0" smtClean="0">
                        <a:solidFill>
                          <a:schemeClr val="dk1"/>
                        </a:solidFill>
                        <a:effectLst/>
                        <a:latin typeface="Calibri" panose="020F0502020204030204" pitchFamily="34" charset="0"/>
                        <a:ea typeface="+mn-ea"/>
                        <a:cs typeface="Arial" panose="020B0604020202020204" pitchFamily="34" charset="0"/>
                      </a:endParaRPr>
                    </a:p>
                  </a:txBody>
                  <a:tcPr anchor="ct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724380685"/>
              </p:ext>
            </p:extLst>
          </p:nvPr>
        </p:nvGraphicFramePr>
        <p:xfrm>
          <a:off x="6172200" y="549131"/>
          <a:ext cx="2667000" cy="5165869"/>
        </p:xfrm>
        <a:graphic>
          <a:graphicData uri="http://schemas.openxmlformats.org/drawingml/2006/table">
            <a:tbl>
              <a:tblPr firstRow="1" bandRow="1">
                <a:tableStyleId>{EB9631B5-78F2-41C9-869B-9F39066F8104}</a:tableStyleId>
              </a:tblPr>
              <a:tblGrid>
                <a:gridCol w="2667000"/>
              </a:tblGrid>
              <a:tr h="381000">
                <a:tc>
                  <a:txBody>
                    <a:bodyPr/>
                    <a:lstStyle/>
                    <a:p>
                      <a:pPr algn="ctr"/>
                      <a:r>
                        <a:rPr lang="en-US" dirty="0" smtClean="0">
                          <a:latin typeface="Calibri" panose="020F0502020204030204" pitchFamily="34" charset="0"/>
                        </a:rPr>
                        <a:t>FYP</a:t>
                      </a:r>
                      <a:endParaRPr lang="en-US" dirty="0">
                        <a:latin typeface="Calibri" panose="020F0502020204030204" pitchFamily="34" charset="0"/>
                      </a:endParaRPr>
                    </a:p>
                  </a:txBody>
                  <a:tcPr/>
                </a:tc>
              </a:tr>
              <a:tr h="6858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anose="020F0502020204030204" pitchFamily="34" charset="0"/>
                        </a:rPr>
                        <a:t>Outreach</a:t>
                      </a:r>
                      <a:r>
                        <a:rPr lang="en-US" sz="1600" baseline="0" dirty="0" smtClean="0">
                          <a:latin typeface="Calibri" panose="020F0502020204030204" pitchFamily="34" charset="0"/>
                        </a:rPr>
                        <a:t>, Career Ladders, Summer Jams, </a:t>
                      </a:r>
                      <a:r>
                        <a:rPr lang="en-US" sz="1600" dirty="0" smtClean="0">
                          <a:latin typeface="Calibri" panose="020F0502020204030204" pitchFamily="34" charset="0"/>
                        </a:rPr>
                        <a:t>College 1</a:t>
                      </a:r>
                      <a:endParaRPr lang="en-US" sz="1600" dirty="0" smtClean="0">
                        <a:latin typeface="Calibri" panose="020F0502020204030204" pitchFamily="34" charset="0"/>
                        <a:cs typeface="Arial" panose="020B0604020202020204" pitchFamily="34" charset="0"/>
                      </a:endParaRPr>
                    </a:p>
                  </a:txBody>
                  <a:tcPr anchor="ctr"/>
                </a:tc>
              </a:tr>
              <a:tr h="685800">
                <a:tc>
                  <a:txBody>
                    <a:bodyPr/>
                    <a:lstStyle/>
                    <a:p>
                      <a:r>
                        <a:rPr lang="en-US" sz="1600" dirty="0" smtClean="0">
                          <a:latin typeface="Calibri" panose="020F0502020204030204" pitchFamily="34" charset="0"/>
                        </a:rPr>
                        <a:t>College 1 Professional</a:t>
                      </a:r>
                      <a:r>
                        <a:rPr lang="en-US" sz="1600" baseline="0" dirty="0" smtClean="0">
                          <a:latin typeface="Calibri" panose="020F0502020204030204" pitchFamily="34" charset="0"/>
                        </a:rPr>
                        <a:t> Learning Institute </a:t>
                      </a:r>
                      <a:endParaRPr lang="en-US" sz="1600" dirty="0">
                        <a:latin typeface="Calibri" panose="020F0502020204030204" pitchFamily="34" charset="0"/>
                        <a:cs typeface="Arial" panose="020B0604020202020204" pitchFamily="34" charset="0"/>
                      </a:endParaRPr>
                    </a:p>
                  </a:txBody>
                  <a:tcPr anchor="ctr"/>
                </a:tc>
              </a:tr>
              <a:tr h="796720">
                <a:tc>
                  <a:txBody>
                    <a:bodyPr/>
                    <a:lstStyle/>
                    <a:p>
                      <a:pPr marL="0" lvl="0" indent="0">
                        <a:buNone/>
                      </a:pPr>
                      <a:r>
                        <a:rPr lang="en-US" sz="1600" dirty="0" smtClean="0">
                          <a:latin typeface="Calibri" panose="020F0502020204030204" pitchFamily="34" charset="0"/>
                        </a:rPr>
                        <a:t>XL</a:t>
                      </a:r>
                    </a:p>
                    <a:p>
                      <a:pPr marL="0" lvl="0" indent="0">
                        <a:buNone/>
                      </a:pPr>
                      <a:r>
                        <a:rPr lang="en-US" sz="1600" dirty="0" smtClean="0">
                          <a:latin typeface="Calibri" panose="020F0502020204030204" pitchFamily="34" charset="0"/>
                        </a:rPr>
                        <a:t>Athletes</a:t>
                      </a:r>
                    </a:p>
                    <a:p>
                      <a:pPr marL="0" lvl="0" indent="0">
                        <a:buNone/>
                      </a:pPr>
                      <a:r>
                        <a:rPr lang="en-US" sz="1600" dirty="0" smtClean="0">
                          <a:latin typeface="Calibri" panose="020F0502020204030204" pitchFamily="34" charset="0"/>
                        </a:rPr>
                        <a:t>International Students</a:t>
                      </a:r>
                    </a:p>
                    <a:p>
                      <a:pPr marL="0" lvl="0" indent="0">
                        <a:buNone/>
                      </a:pPr>
                      <a:r>
                        <a:rPr lang="en-US" sz="1600" dirty="0" smtClean="0">
                          <a:latin typeface="Calibri" panose="020F0502020204030204" pitchFamily="34" charset="0"/>
                        </a:rPr>
                        <a:t>Career Tech</a:t>
                      </a:r>
                    </a:p>
                    <a:p>
                      <a:pPr marL="0" lvl="0" indent="0">
                        <a:buNone/>
                      </a:pPr>
                      <a:r>
                        <a:rPr lang="en-US" sz="1600" dirty="0" err="1" smtClean="0">
                          <a:latin typeface="Calibri" panose="020F0502020204030204" pitchFamily="34" charset="0"/>
                        </a:rPr>
                        <a:t>Ujima</a:t>
                      </a:r>
                      <a:endParaRPr lang="en-US" sz="1600" b="0" dirty="0" smtClean="0">
                        <a:latin typeface="Calibri" panose="020F0502020204030204" pitchFamily="34" charset="0"/>
                        <a:cs typeface="Arial" panose="020B0604020202020204" pitchFamily="34" charset="0"/>
                      </a:endParaRPr>
                    </a:p>
                  </a:txBody>
                  <a:tcPr anchor="ctr"/>
                </a:tc>
              </a:tr>
              <a:tr h="746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anose="020F0502020204030204" pitchFamily="34" charset="0"/>
                        </a:rPr>
                        <a:t>Coaching, Tutoring, Summer Jams</a:t>
                      </a:r>
                      <a:endParaRPr lang="en-US" sz="1600" b="0" dirty="0" smtClean="0">
                        <a:latin typeface="Calibri" panose="020F0502020204030204" pitchFamily="34" charset="0"/>
                        <a:cs typeface="Arial" panose="020B0604020202020204" pitchFamily="34" charset="0"/>
                      </a:endParaRPr>
                    </a:p>
                  </a:txBody>
                  <a:tcPr/>
                </a:tc>
              </a:tr>
              <a:tr h="6096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anose="020F0502020204030204" pitchFamily="34" charset="0"/>
                        </a:rPr>
                        <a:t>Guaranteed Math/English, GE</a:t>
                      </a:r>
                      <a:endParaRPr lang="en-US" sz="1600" dirty="0" smtClean="0">
                        <a:latin typeface="Calibri" panose="020F0502020204030204" pitchFamily="34" charset="0"/>
                        <a:cs typeface="Arial" panose="020B0604020202020204" pitchFamily="34" charset="0"/>
                      </a:endParaRPr>
                    </a:p>
                  </a:txBody>
                  <a:tcPr anchor="ctr"/>
                </a:tc>
              </a:tr>
              <a:tr h="746269">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anose="020F0502020204030204" pitchFamily="34" charset="0"/>
                        </a:rPr>
                        <a:t>STACC (English Composition), SLAM (Non-STEM Math)</a:t>
                      </a:r>
                      <a:endParaRPr lang="en-US" sz="1600" dirty="0" smtClean="0">
                        <a:latin typeface="Calibri" panose="020F0502020204030204" pitchFamily="34" charset="0"/>
                        <a:cs typeface="Arial" panose="020B0604020202020204" pitchFamily="34" charset="0"/>
                      </a:endParaRPr>
                    </a:p>
                  </a:txBody>
                  <a:tcPr anchor="ctr"/>
                </a:tc>
              </a:tr>
            </a:tbl>
          </a:graphicData>
        </a:graphic>
      </p:graphicFrame>
      <p:sp>
        <p:nvSpPr>
          <p:cNvPr id="3" name="Striped Right Arrow 2"/>
          <p:cNvSpPr/>
          <p:nvPr/>
        </p:nvSpPr>
        <p:spPr>
          <a:xfrm>
            <a:off x="2819400" y="1000506"/>
            <a:ext cx="304800"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Striped Right Arrow 7"/>
          <p:cNvSpPr/>
          <p:nvPr/>
        </p:nvSpPr>
        <p:spPr>
          <a:xfrm>
            <a:off x="2819400" y="1752600"/>
            <a:ext cx="304800"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triped Right Arrow 8"/>
          <p:cNvSpPr/>
          <p:nvPr/>
        </p:nvSpPr>
        <p:spPr>
          <a:xfrm>
            <a:off x="2819400" y="2743200"/>
            <a:ext cx="304800"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triped Right Arrow 9"/>
          <p:cNvSpPr/>
          <p:nvPr/>
        </p:nvSpPr>
        <p:spPr>
          <a:xfrm>
            <a:off x="2819400" y="3733800"/>
            <a:ext cx="304800"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triped Right Arrow 10"/>
          <p:cNvSpPr/>
          <p:nvPr/>
        </p:nvSpPr>
        <p:spPr>
          <a:xfrm>
            <a:off x="2819400" y="4343400"/>
            <a:ext cx="304800"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triped Right Arrow 11"/>
          <p:cNvSpPr/>
          <p:nvPr/>
        </p:nvSpPr>
        <p:spPr>
          <a:xfrm>
            <a:off x="2819400" y="5105400"/>
            <a:ext cx="304800"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Equal 3"/>
          <p:cNvSpPr/>
          <p:nvPr/>
        </p:nvSpPr>
        <p:spPr>
          <a:xfrm>
            <a:off x="5791200" y="1036320"/>
            <a:ext cx="381000" cy="4572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3" name="Equal 12"/>
          <p:cNvSpPr/>
          <p:nvPr/>
        </p:nvSpPr>
        <p:spPr>
          <a:xfrm>
            <a:off x="5791200" y="1752600"/>
            <a:ext cx="381000" cy="4572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4" name="Equal 13"/>
          <p:cNvSpPr/>
          <p:nvPr/>
        </p:nvSpPr>
        <p:spPr>
          <a:xfrm>
            <a:off x="5791200" y="2743200"/>
            <a:ext cx="381000" cy="4572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5" name="Equal 14"/>
          <p:cNvSpPr/>
          <p:nvPr/>
        </p:nvSpPr>
        <p:spPr>
          <a:xfrm>
            <a:off x="5791200" y="3733800"/>
            <a:ext cx="381000" cy="4572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6" name="Equal 15"/>
          <p:cNvSpPr/>
          <p:nvPr/>
        </p:nvSpPr>
        <p:spPr>
          <a:xfrm>
            <a:off x="5791200" y="4370832"/>
            <a:ext cx="381000" cy="4572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7" name="Equal 16"/>
          <p:cNvSpPr/>
          <p:nvPr/>
        </p:nvSpPr>
        <p:spPr>
          <a:xfrm>
            <a:off x="5791200" y="5105400"/>
            <a:ext cx="381000" cy="4572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2400505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002060"/>
                </a:solidFill>
                <a:latin typeface="Calibri" panose="020F0502020204030204" pitchFamily="34" charset="0"/>
              </a:rPr>
              <a:t>Triple entry log activity</a:t>
            </a:r>
            <a:endParaRPr lang="en-US" sz="4400" b="1" dirty="0">
              <a:solidFill>
                <a:srgbClr val="002060"/>
              </a:solidFill>
              <a:latin typeface="Calibri" panose="020F050202020403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1911559"/>
              </p:ext>
            </p:extLst>
          </p:nvPr>
        </p:nvGraphicFramePr>
        <p:xfrm>
          <a:off x="838200" y="1066800"/>
          <a:ext cx="7543800" cy="3053080"/>
        </p:xfrm>
        <a:graphic>
          <a:graphicData uri="http://schemas.openxmlformats.org/drawingml/2006/table">
            <a:tbl>
              <a:tblPr firstRow="1" bandRow="1">
                <a:tableStyleId>{EB9631B5-78F2-41C9-869B-9F39066F8104}</a:tableStyleId>
              </a:tblPr>
              <a:tblGrid>
                <a:gridCol w="2514600"/>
                <a:gridCol w="2514600"/>
                <a:gridCol w="2514600"/>
              </a:tblGrid>
              <a:tr h="370840">
                <a:tc>
                  <a:txBody>
                    <a:bodyPr/>
                    <a:lstStyle/>
                    <a:p>
                      <a:pPr algn="ctr"/>
                      <a:r>
                        <a:rPr lang="en-US" sz="2400" dirty="0" smtClean="0">
                          <a:latin typeface="Calibri" panose="020F0502020204030204" pitchFamily="34" charset="0"/>
                        </a:rPr>
                        <a:t>YOUR NEEDS</a:t>
                      </a:r>
                      <a:endParaRPr lang="en-US" sz="2400" dirty="0">
                        <a:latin typeface="Calibri" panose="020F0502020204030204" pitchFamily="34" charset="0"/>
                      </a:endParaRPr>
                    </a:p>
                  </a:txBody>
                  <a:tcPr/>
                </a:tc>
                <a:tc>
                  <a:txBody>
                    <a:bodyPr/>
                    <a:lstStyle/>
                    <a:p>
                      <a:pPr algn="ctr"/>
                      <a:r>
                        <a:rPr lang="en-US" sz="2400" dirty="0" smtClean="0">
                          <a:latin typeface="Calibri" panose="020F0502020204030204" pitchFamily="34" charset="0"/>
                        </a:rPr>
                        <a:t>YOUR RESOURCES</a:t>
                      </a:r>
                      <a:endParaRPr lang="en-US" sz="2400" dirty="0">
                        <a:latin typeface="Calibri" panose="020F0502020204030204" pitchFamily="34" charset="0"/>
                      </a:endParaRPr>
                    </a:p>
                  </a:txBody>
                  <a:tcPr/>
                </a:tc>
                <a:tc>
                  <a:txBody>
                    <a:bodyPr/>
                    <a:lstStyle/>
                    <a:p>
                      <a:pPr algn="ctr"/>
                      <a:r>
                        <a:rPr lang="en-US" sz="2400" dirty="0" smtClean="0">
                          <a:latin typeface="Calibri" panose="020F0502020204030204" pitchFamily="34" charset="0"/>
                        </a:rPr>
                        <a:t>YOUR GAPS</a:t>
                      </a:r>
                      <a:endParaRPr lang="en-US" sz="2400" dirty="0">
                        <a:latin typeface="Calibri" panose="020F0502020204030204" pitchFamily="34" charset="0"/>
                      </a:endParaRPr>
                    </a:p>
                  </a:txBody>
                  <a:tcPr/>
                </a:tc>
              </a:tr>
              <a:tr h="370840">
                <a:tc>
                  <a:txBody>
                    <a:bodyPr/>
                    <a:lstStyle/>
                    <a:p>
                      <a:pPr marL="0" indent="0">
                        <a:buFont typeface="+mj-lt"/>
                        <a:buNone/>
                      </a:pPr>
                      <a:endParaRPr lang="en-US" dirty="0"/>
                    </a:p>
                  </a:txBody>
                  <a:tcPr/>
                </a:tc>
                <a:tc>
                  <a:txBody>
                    <a:bodyPr/>
                    <a:lstStyle/>
                    <a:p>
                      <a:pPr marL="0" indent="0">
                        <a:buFont typeface="+mj-lt"/>
                        <a:buNone/>
                      </a:pPr>
                      <a:endParaRPr lang="en-US" dirty="0"/>
                    </a:p>
                  </a:txBody>
                  <a:tcPr/>
                </a:tc>
                <a:tc>
                  <a:txBody>
                    <a:bodyPr/>
                    <a:lstStyle/>
                    <a:p>
                      <a:pPr marL="0" indent="0">
                        <a:buFont typeface="+mj-lt"/>
                        <a:buNone/>
                      </a:pPr>
                      <a:endParaRPr lang="en-US" dirty="0"/>
                    </a:p>
                  </a:txBody>
                  <a:tcPr/>
                </a:tc>
              </a:tr>
              <a:tr h="370840">
                <a:tc>
                  <a:txBody>
                    <a:bodyPr/>
                    <a:lstStyle/>
                    <a:p>
                      <a:pPr marL="0" indent="0">
                        <a:buFont typeface="+mj-lt"/>
                        <a:buNone/>
                      </a:pPr>
                      <a:endParaRPr lang="en-US" dirty="0"/>
                    </a:p>
                  </a:txBody>
                  <a:tcPr/>
                </a:tc>
                <a:tc>
                  <a:txBody>
                    <a:bodyPr/>
                    <a:lstStyle/>
                    <a:p>
                      <a:pPr marL="0" indent="0">
                        <a:buFont typeface="+mj-lt"/>
                        <a:buNone/>
                      </a:pPr>
                      <a:endParaRPr lang="en-US"/>
                    </a:p>
                  </a:txBody>
                  <a:tcPr/>
                </a:tc>
                <a:tc>
                  <a:txBody>
                    <a:bodyPr/>
                    <a:lstStyle/>
                    <a:p>
                      <a:pPr marL="0" indent="0">
                        <a:buFont typeface="+mj-lt"/>
                        <a:buNone/>
                      </a:pPr>
                      <a:endParaRPr lang="en-US"/>
                    </a:p>
                  </a:txBody>
                  <a:tcPr/>
                </a:tc>
              </a:tr>
              <a:tr h="370840">
                <a:tc>
                  <a:txBody>
                    <a:bodyPr/>
                    <a:lstStyle/>
                    <a:p>
                      <a:pPr marL="0" indent="0">
                        <a:buFont typeface="+mj-lt"/>
                        <a:buNone/>
                      </a:pPr>
                      <a:endParaRPr lang="en-US" dirty="0"/>
                    </a:p>
                  </a:txBody>
                  <a:tcPr/>
                </a:tc>
                <a:tc>
                  <a:txBody>
                    <a:bodyPr/>
                    <a:lstStyle/>
                    <a:p>
                      <a:pPr marL="0" indent="0">
                        <a:buFont typeface="+mj-lt"/>
                        <a:buNone/>
                      </a:pPr>
                      <a:endParaRPr lang="en-US"/>
                    </a:p>
                  </a:txBody>
                  <a:tcPr/>
                </a:tc>
                <a:tc>
                  <a:txBody>
                    <a:bodyPr/>
                    <a:lstStyle/>
                    <a:p>
                      <a:pPr marL="0" indent="0">
                        <a:buFont typeface="+mj-lt"/>
                        <a:buNone/>
                      </a:pPr>
                      <a:endParaRPr lang="en-US"/>
                    </a:p>
                  </a:txBody>
                  <a:tcPr/>
                </a:tc>
              </a:tr>
              <a:tr h="370840">
                <a:tc>
                  <a:txBody>
                    <a:bodyPr/>
                    <a:lstStyle/>
                    <a:p>
                      <a:pPr marL="0" indent="0">
                        <a:buFont typeface="+mj-lt"/>
                        <a:buNone/>
                      </a:pPr>
                      <a:endParaRPr lang="en-US" dirty="0"/>
                    </a:p>
                  </a:txBody>
                  <a:tcPr/>
                </a:tc>
                <a:tc>
                  <a:txBody>
                    <a:bodyPr/>
                    <a:lstStyle/>
                    <a:p>
                      <a:pPr marL="0" indent="0">
                        <a:buFont typeface="+mj-lt"/>
                        <a:buNone/>
                      </a:pPr>
                      <a:endParaRPr lang="en-US"/>
                    </a:p>
                  </a:txBody>
                  <a:tcPr/>
                </a:tc>
                <a:tc>
                  <a:txBody>
                    <a:bodyPr/>
                    <a:lstStyle/>
                    <a:p>
                      <a:pPr marL="0" indent="0">
                        <a:buFont typeface="+mj-lt"/>
                        <a:buNone/>
                      </a:pPr>
                      <a:endParaRPr lang="en-US"/>
                    </a:p>
                  </a:txBody>
                  <a:tcPr/>
                </a:tc>
              </a:tr>
              <a:tr h="370840">
                <a:tc>
                  <a:txBody>
                    <a:bodyPr/>
                    <a:lstStyle/>
                    <a:p>
                      <a:pPr marL="0" indent="0">
                        <a:buFont typeface="+mj-lt"/>
                        <a:buNone/>
                      </a:pPr>
                      <a:endParaRPr lang="en-US" dirty="0"/>
                    </a:p>
                  </a:txBody>
                  <a:tcPr/>
                </a:tc>
                <a:tc>
                  <a:txBody>
                    <a:bodyPr/>
                    <a:lstStyle/>
                    <a:p>
                      <a:pPr marL="0" indent="0">
                        <a:buFont typeface="+mj-lt"/>
                        <a:buNone/>
                      </a:pPr>
                      <a:endParaRPr lang="en-US"/>
                    </a:p>
                  </a:txBody>
                  <a:tcPr/>
                </a:tc>
                <a:tc>
                  <a:txBody>
                    <a:bodyPr/>
                    <a:lstStyle/>
                    <a:p>
                      <a:pPr marL="0" indent="0">
                        <a:buFont typeface="+mj-lt"/>
                        <a:buNone/>
                      </a:pPr>
                      <a:endParaRPr lang="en-US"/>
                    </a:p>
                  </a:txBody>
                  <a:tcPr/>
                </a:tc>
              </a:tr>
              <a:tr h="370840">
                <a:tc>
                  <a:txBody>
                    <a:bodyPr/>
                    <a:lstStyle/>
                    <a:p>
                      <a:pPr marL="0" indent="0">
                        <a:buFont typeface="+mj-lt"/>
                        <a:buNone/>
                      </a:pPr>
                      <a:endParaRPr lang="en-US" dirty="0"/>
                    </a:p>
                  </a:txBody>
                  <a:tcPr/>
                </a:tc>
                <a:tc>
                  <a:txBody>
                    <a:bodyPr/>
                    <a:lstStyle/>
                    <a:p>
                      <a:pPr marL="0" indent="0">
                        <a:buFont typeface="+mj-lt"/>
                        <a:buNone/>
                      </a:pPr>
                      <a:endParaRPr lang="en-US"/>
                    </a:p>
                  </a:txBody>
                  <a:tcPr/>
                </a:tc>
                <a:tc>
                  <a:txBody>
                    <a:bodyPr/>
                    <a:lstStyle/>
                    <a:p>
                      <a:pPr marL="0" indent="0">
                        <a:buFont typeface="+mj-lt"/>
                        <a:buNone/>
                      </a:pPr>
                      <a:endParaRPr lang="en-US"/>
                    </a:p>
                  </a:txBody>
                  <a:tcPr/>
                </a:tc>
              </a:tr>
              <a:tr h="370840">
                <a:tc>
                  <a:txBody>
                    <a:bodyPr/>
                    <a:lstStyle/>
                    <a:p>
                      <a:pPr marL="0" indent="0">
                        <a:buFont typeface="+mj-lt"/>
                        <a:buNone/>
                      </a:pPr>
                      <a:endParaRPr lang="en-US" dirty="0"/>
                    </a:p>
                  </a:txBody>
                  <a:tcPr/>
                </a:tc>
                <a:tc>
                  <a:txBody>
                    <a:bodyPr/>
                    <a:lstStyle/>
                    <a:p>
                      <a:pPr marL="0" indent="0">
                        <a:buFont typeface="+mj-lt"/>
                        <a:buNone/>
                      </a:pPr>
                      <a:endParaRPr lang="en-US" dirty="0"/>
                    </a:p>
                  </a:txBody>
                  <a:tcPr/>
                </a:tc>
                <a:tc>
                  <a:txBody>
                    <a:bodyPr/>
                    <a:lstStyle/>
                    <a:p>
                      <a:pPr marL="0" indent="0">
                        <a:buFont typeface="+mj-lt"/>
                        <a:buNone/>
                      </a:pPr>
                      <a:endParaRPr lang="en-US" dirty="0"/>
                    </a:p>
                  </a:txBody>
                  <a:tcPr/>
                </a:tc>
              </a:tr>
            </a:tbl>
          </a:graphicData>
        </a:graphic>
      </p:graphicFrame>
      <p:cxnSp>
        <p:nvCxnSpPr>
          <p:cNvPr id="5" name="Straight Connector 4"/>
          <p:cNvCxnSpPr/>
          <p:nvPr/>
        </p:nvCxnSpPr>
        <p:spPr>
          <a:xfrm>
            <a:off x="3200400" y="1600200"/>
            <a:ext cx="0" cy="24384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96000" y="1600200"/>
            <a:ext cx="0" cy="243840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5509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419600"/>
            <a:ext cx="7467600" cy="1600200"/>
          </a:xfrm>
        </p:spPr>
        <p:txBody>
          <a:bodyPr>
            <a:normAutofit/>
          </a:bodyPr>
          <a:lstStyle/>
          <a:p>
            <a:r>
              <a:rPr lang="en-US" sz="4400" b="1" dirty="0" smtClean="0">
                <a:solidFill>
                  <a:srgbClr val="002060"/>
                </a:solidFill>
                <a:latin typeface="Calibri" panose="020F0502020204030204" pitchFamily="34" charset="0"/>
              </a:rPr>
              <a:t>How -- High-Impact Practices</a:t>
            </a:r>
            <a:endParaRPr lang="en-US" sz="4400" b="1" dirty="0">
              <a:solidFill>
                <a:srgbClr val="002060"/>
              </a:solidFill>
              <a:latin typeface="Calibri" panose="020F0502020204030204" pitchFamily="34" charset="0"/>
            </a:endParaRPr>
          </a:p>
        </p:txBody>
      </p:sp>
      <p:sp>
        <p:nvSpPr>
          <p:cNvPr id="3" name="Content Placeholder 2"/>
          <p:cNvSpPr>
            <a:spLocks noGrp="1"/>
          </p:cNvSpPr>
          <p:nvPr>
            <p:ph idx="1"/>
          </p:nvPr>
        </p:nvSpPr>
        <p:spPr>
          <a:xfrm>
            <a:off x="762000" y="0"/>
            <a:ext cx="8077200" cy="3886200"/>
          </a:xfrm>
        </p:spPr>
        <p:txBody>
          <a:bodyPr>
            <a:normAutofit/>
          </a:bodyPr>
          <a:lstStyle/>
          <a:p>
            <a:r>
              <a:rPr lang="en-US" sz="4000" dirty="0" smtClean="0">
                <a:solidFill>
                  <a:srgbClr val="002060"/>
                </a:solidFill>
                <a:latin typeface="Calibri" panose="020F0502020204030204" pitchFamily="34" charset="0"/>
                <a:ea typeface="Tahoma" panose="020B0604030504040204" pitchFamily="34" charset="0"/>
                <a:cs typeface="Arial" panose="020B0604020202020204" pitchFamily="34" charset="0"/>
              </a:rPr>
              <a:t>Quality</a:t>
            </a:r>
            <a:endParaRPr lang="en-US" sz="1600" dirty="0" smtClean="0">
              <a:solidFill>
                <a:srgbClr val="002060"/>
              </a:solidFill>
              <a:latin typeface="Calibri" panose="020F0502020204030204" pitchFamily="34" charset="0"/>
              <a:ea typeface="Tahoma" panose="020B0604030504040204" pitchFamily="34" charset="0"/>
              <a:cs typeface="Arial" panose="020B0604020202020204" pitchFamily="34" charset="0"/>
            </a:endParaRPr>
          </a:p>
          <a:p>
            <a:r>
              <a:rPr lang="en-US" sz="4000" dirty="0" smtClean="0">
                <a:solidFill>
                  <a:srgbClr val="002060"/>
                </a:solidFill>
                <a:latin typeface="Calibri" panose="020F0502020204030204" pitchFamily="34" charset="0"/>
                <a:ea typeface="Tahoma" panose="020B0604030504040204" pitchFamily="34" charset="0"/>
                <a:cs typeface="Arial" panose="020B0604020202020204" pitchFamily="34" charset="0"/>
              </a:rPr>
              <a:t>Scale</a:t>
            </a:r>
          </a:p>
          <a:p>
            <a:r>
              <a:rPr lang="en-US" sz="4000" dirty="0" smtClean="0">
                <a:solidFill>
                  <a:srgbClr val="002060"/>
                </a:solidFill>
                <a:latin typeface="Calibri" panose="020F0502020204030204" pitchFamily="34" charset="0"/>
                <a:ea typeface="Tahoma" panose="020B0604030504040204" pitchFamily="34" charset="0"/>
                <a:cs typeface="Arial" panose="020B0604020202020204" pitchFamily="34" charset="0"/>
              </a:rPr>
              <a:t>Intensity</a:t>
            </a:r>
          </a:p>
        </p:txBody>
      </p:sp>
      <p:sp>
        <p:nvSpPr>
          <p:cNvPr id="5" name="TextBox 4"/>
          <p:cNvSpPr txBox="1"/>
          <p:nvPr/>
        </p:nvSpPr>
        <p:spPr>
          <a:xfrm>
            <a:off x="914400" y="3505200"/>
            <a:ext cx="7315200" cy="1631216"/>
          </a:xfrm>
          <a:prstGeom prst="rect">
            <a:avLst/>
          </a:prstGeom>
          <a:noFill/>
        </p:spPr>
        <p:txBody>
          <a:bodyPr wrap="square" rtlCol="0">
            <a:spAutoFit/>
          </a:bodyPr>
          <a:lstStyle/>
          <a:p>
            <a:r>
              <a:rPr lang="en-US" sz="2000" dirty="0" smtClean="0">
                <a:solidFill>
                  <a:srgbClr val="002060"/>
                </a:solidFill>
                <a:latin typeface="Calibri" panose="020F0502020204030204" pitchFamily="34" charset="0"/>
                <a:cs typeface="Arial" panose="020B0604020202020204" pitchFamily="34" charset="0"/>
              </a:rPr>
              <a:t>“Until colleges make high-impact practices inescapable for all students who need them, these practices will be only minimally effective in promoting the major gains sought in student success and completion.”  </a:t>
            </a:r>
          </a:p>
          <a:p>
            <a:r>
              <a:rPr lang="en-US" sz="2000" i="1" dirty="0" smtClean="0">
                <a:solidFill>
                  <a:srgbClr val="002060"/>
                </a:solidFill>
                <a:latin typeface="Calibri" panose="020F0502020204030204" pitchFamily="34" charset="0"/>
                <a:cs typeface="Arial" panose="020B0604020202020204" pitchFamily="34" charset="0"/>
              </a:rPr>
              <a:t>A Matter of Degrees</a:t>
            </a:r>
            <a:r>
              <a:rPr lang="en-US" sz="2000" dirty="0" smtClean="0">
                <a:solidFill>
                  <a:srgbClr val="002060"/>
                </a:solidFill>
                <a:latin typeface="Calibri" panose="020F0502020204030204" pitchFamily="34" charset="0"/>
                <a:cs typeface="Arial" panose="020B0604020202020204" pitchFamily="34" charset="0"/>
              </a:rPr>
              <a:t>, CCSSE, 2013</a:t>
            </a:r>
            <a:endParaRPr lang="en-US" sz="2000" dirty="0">
              <a:solidFill>
                <a:srgbClr val="002060"/>
              </a:solidFill>
              <a:latin typeface="Calibri" panose="020F0502020204030204" pitchFamily="34" charset="0"/>
              <a:cs typeface="Arial" panose="020B0604020202020204" pitchFamily="34" charset="0"/>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4810" y="733571"/>
            <a:ext cx="3581400" cy="255734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93929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467600" cy="1600200"/>
          </a:xfrm>
        </p:spPr>
        <p:txBody>
          <a:bodyPr>
            <a:normAutofit/>
          </a:bodyPr>
          <a:lstStyle/>
          <a:p>
            <a:r>
              <a:rPr lang="en-US" sz="4400" b="1" dirty="0" smtClean="0">
                <a:solidFill>
                  <a:srgbClr val="002060"/>
                </a:solidFill>
                <a:latin typeface="Calibri" panose="020F0502020204030204" pitchFamily="34" charset="0"/>
              </a:rPr>
              <a:t>How -- High Impact Practices</a:t>
            </a:r>
            <a:endParaRPr lang="en-US" sz="4400" b="1" dirty="0">
              <a:solidFill>
                <a:srgbClr val="002060"/>
              </a:solidFill>
              <a:latin typeface="Calibri" panose="020F0502020204030204" pitchFamily="34" charset="0"/>
            </a:endParaRPr>
          </a:p>
        </p:txBody>
      </p:sp>
      <p:sp>
        <p:nvSpPr>
          <p:cNvPr id="4" name="Content Placeholder 3"/>
          <p:cNvSpPr>
            <a:spLocks noGrp="1"/>
          </p:cNvSpPr>
          <p:nvPr>
            <p:ph sz="half" idx="1"/>
          </p:nvPr>
        </p:nvSpPr>
        <p:spPr>
          <a:xfrm>
            <a:off x="762000" y="941070"/>
            <a:ext cx="3657600" cy="4853940"/>
          </a:xfrm>
        </p:spPr>
        <p:txBody>
          <a:bodyPr>
            <a:normAutofit fontScale="40000" lnSpcReduction="20000"/>
          </a:bodyPr>
          <a:lstStyle/>
          <a:p>
            <a:pPr marL="911225" indent="-514350">
              <a:spcBef>
                <a:spcPts val="0"/>
              </a:spcBef>
              <a:spcAft>
                <a:spcPts val="2500"/>
              </a:spcAft>
              <a:buFont typeface="+mj-lt"/>
              <a:buAutoNum type="arabicPeriod"/>
            </a:pPr>
            <a:r>
              <a:rPr lang="en-US" sz="5000" b="1" dirty="0">
                <a:solidFill>
                  <a:srgbClr val="AC0000"/>
                </a:solidFill>
                <a:latin typeface="Calibri" panose="020F0502020204030204" pitchFamily="34" charset="0"/>
                <a:cs typeface="Arial" panose="020B0604020202020204" pitchFamily="34" charset="0"/>
              </a:rPr>
              <a:t>First </a:t>
            </a:r>
            <a:r>
              <a:rPr lang="en-US" sz="5000" b="1" dirty="0" smtClean="0">
                <a:solidFill>
                  <a:srgbClr val="AC0000"/>
                </a:solidFill>
                <a:latin typeface="Calibri" panose="020F0502020204030204" pitchFamily="34" charset="0"/>
                <a:cs typeface="Arial" panose="020B0604020202020204" pitchFamily="34" charset="0"/>
              </a:rPr>
              <a:t>Year Seminars </a:t>
            </a:r>
            <a:r>
              <a:rPr lang="en-US" sz="5000" b="1" dirty="0">
                <a:solidFill>
                  <a:srgbClr val="AC0000"/>
                </a:solidFill>
                <a:latin typeface="Calibri" panose="020F0502020204030204" pitchFamily="34" charset="0"/>
                <a:cs typeface="Arial" panose="020B0604020202020204" pitchFamily="34" charset="0"/>
              </a:rPr>
              <a:t>and Experiences</a:t>
            </a:r>
          </a:p>
          <a:p>
            <a:pPr marL="911225" indent="-514350">
              <a:spcBef>
                <a:spcPts val="0"/>
              </a:spcBef>
              <a:spcAft>
                <a:spcPts val="2500"/>
              </a:spcAft>
              <a:buFont typeface="+mj-lt"/>
              <a:buAutoNum type="arabicPeriod"/>
            </a:pPr>
            <a:r>
              <a:rPr lang="en-US" sz="5000" b="1" dirty="0">
                <a:solidFill>
                  <a:srgbClr val="AC0000"/>
                </a:solidFill>
                <a:latin typeface="Calibri" panose="020F0502020204030204" pitchFamily="34" charset="0"/>
                <a:cs typeface="Arial" panose="020B0604020202020204" pitchFamily="34" charset="0"/>
              </a:rPr>
              <a:t>Common Intellectual Experiences</a:t>
            </a:r>
          </a:p>
          <a:p>
            <a:pPr marL="911225" indent="-514350">
              <a:spcBef>
                <a:spcPts val="0"/>
              </a:spcBef>
              <a:spcAft>
                <a:spcPts val="2500"/>
              </a:spcAft>
              <a:buFont typeface="+mj-lt"/>
              <a:buAutoNum type="arabicPeriod"/>
            </a:pPr>
            <a:r>
              <a:rPr lang="en-US" sz="5000" dirty="0">
                <a:solidFill>
                  <a:srgbClr val="002060"/>
                </a:solidFill>
                <a:latin typeface="Calibri" panose="020F0502020204030204" pitchFamily="34" charset="0"/>
                <a:cs typeface="Arial" panose="020B0604020202020204" pitchFamily="34" charset="0"/>
              </a:rPr>
              <a:t>Learning Communities</a:t>
            </a:r>
          </a:p>
          <a:p>
            <a:pPr marL="911225" indent="-514350">
              <a:spcBef>
                <a:spcPts val="0"/>
              </a:spcBef>
              <a:spcAft>
                <a:spcPts val="2500"/>
              </a:spcAft>
              <a:buFont typeface="+mj-lt"/>
              <a:buAutoNum type="arabicPeriod"/>
            </a:pPr>
            <a:r>
              <a:rPr lang="en-US" sz="5000" b="1" dirty="0">
                <a:solidFill>
                  <a:srgbClr val="AC0000"/>
                </a:solidFill>
                <a:latin typeface="Calibri" panose="020F0502020204030204" pitchFamily="34" charset="0"/>
                <a:cs typeface="Arial" panose="020B0604020202020204" pitchFamily="34" charset="0"/>
              </a:rPr>
              <a:t>Writing-Intensive Courses</a:t>
            </a:r>
          </a:p>
          <a:p>
            <a:pPr marL="911225" indent="-514350">
              <a:spcBef>
                <a:spcPts val="0"/>
              </a:spcBef>
              <a:spcAft>
                <a:spcPts val="2500"/>
              </a:spcAft>
              <a:buFont typeface="+mj-lt"/>
              <a:buAutoNum type="arabicPeriod"/>
            </a:pPr>
            <a:r>
              <a:rPr lang="en-US" sz="5000" b="1" dirty="0">
                <a:solidFill>
                  <a:srgbClr val="AC0000"/>
                </a:solidFill>
                <a:latin typeface="Calibri" panose="020F0502020204030204" pitchFamily="34" charset="0"/>
                <a:cs typeface="Arial" panose="020B0604020202020204" pitchFamily="34" charset="0"/>
              </a:rPr>
              <a:t>Collaborative Assignments and Projects</a:t>
            </a:r>
          </a:p>
          <a:p>
            <a:endParaRPr lang="en-US" dirty="0"/>
          </a:p>
        </p:txBody>
      </p:sp>
      <p:sp>
        <p:nvSpPr>
          <p:cNvPr id="5" name="Content Placeholder 4"/>
          <p:cNvSpPr>
            <a:spLocks noGrp="1"/>
          </p:cNvSpPr>
          <p:nvPr>
            <p:ph sz="half" idx="2"/>
          </p:nvPr>
        </p:nvSpPr>
        <p:spPr>
          <a:xfrm>
            <a:off x="4225290" y="1055370"/>
            <a:ext cx="3657600" cy="4579619"/>
          </a:xfrm>
        </p:spPr>
        <p:txBody>
          <a:bodyPr>
            <a:normAutofit fontScale="40000" lnSpcReduction="20000"/>
          </a:bodyPr>
          <a:lstStyle/>
          <a:p>
            <a:pPr marL="973138" indent="-576263">
              <a:spcBef>
                <a:spcPts val="0"/>
              </a:spcBef>
              <a:spcAft>
                <a:spcPts val="2500"/>
              </a:spcAft>
              <a:buFont typeface="+mj-lt"/>
              <a:buAutoNum type="arabicPeriod" startAt="6"/>
            </a:pPr>
            <a:r>
              <a:rPr lang="en-US" sz="5100" b="1" dirty="0">
                <a:solidFill>
                  <a:srgbClr val="AC0000"/>
                </a:solidFill>
                <a:latin typeface="Calibri" panose="020F0502020204030204" pitchFamily="34" charset="0"/>
                <a:cs typeface="Arial" panose="020B0604020202020204" pitchFamily="34" charset="0"/>
              </a:rPr>
              <a:t>Undergraduate Research</a:t>
            </a:r>
          </a:p>
          <a:p>
            <a:pPr marL="973138" indent="-576263">
              <a:spcBef>
                <a:spcPts val="0"/>
              </a:spcBef>
              <a:spcAft>
                <a:spcPts val="2500"/>
              </a:spcAft>
              <a:buFont typeface="+mj-lt"/>
              <a:buAutoNum type="arabicPeriod" startAt="6"/>
            </a:pPr>
            <a:r>
              <a:rPr lang="en-US" sz="5100" dirty="0">
                <a:solidFill>
                  <a:srgbClr val="002060"/>
                </a:solidFill>
                <a:latin typeface="Calibri" panose="020F0502020204030204" pitchFamily="34" charset="0"/>
                <a:cs typeface="Arial" panose="020B0604020202020204" pitchFamily="34" charset="0"/>
              </a:rPr>
              <a:t>Diversity/Global Learning</a:t>
            </a:r>
          </a:p>
          <a:p>
            <a:pPr marL="973138" indent="-576263">
              <a:spcBef>
                <a:spcPts val="0"/>
              </a:spcBef>
              <a:spcAft>
                <a:spcPts val="2500"/>
              </a:spcAft>
              <a:buFont typeface="+mj-lt"/>
              <a:buAutoNum type="arabicPeriod" startAt="6"/>
            </a:pPr>
            <a:r>
              <a:rPr lang="en-US" sz="5100" dirty="0">
                <a:solidFill>
                  <a:srgbClr val="002060"/>
                </a:solidFill>
                <a:latin typeface="Calibri" panose="020F0502020204030204" pitchFamily="34" charset="0"/>
                <a:cs typeface="Arial" panose="020B0604020202020204" pitchFamily="34" charset="0"/>
              </a:rPr>
              <a:t>Service Learning, Community-Based Learning</a:t>
            </a:r>
          </a:p>
          <a:p>
            <a:pPr marL="973138" indent="-576263">
              <a:spcBef>
                <a:spcPts val="0"/>
              </a:spcBef>
              <a:spcAft>
                <a:spcPts val="2500"/>
              </a:spcAft>
              <a:buFont typeface="+mj-lt"/>
              <a:buAutoNum type="arabicPeriod" startAt="6"/>
            </a:pPr>
            <a:r>
              <a:rPr lang="en-US" sz="5100" dirty="0">
                <a:solidFill>
                  <a:srgbClr val="002060"/>
                </a:solidFill>
                <a:latin typeface="Calibri" panose="020F0502020204030204" pitchFamily="34" charset="0"/>
                <a:cs typeface="Arial" panose="020B0604020202020204" pitchFamily="34" charset="0"/>
              </a:rPr>
              <a:t>Internships</a:t>
            </a:r>
          </a:p>
          <a:p>
            <a:pPr marL="973138" indent="-576263">
              <a:spcBef>
                <a:spcPts val="0"/>
              </a:spcBef>
              <a:spcAft>
                <a:spcPts val="2500"/>
              </a:spcAft>
              <a:buFont typeface="+mj-lt"/>
              <a:buAutoNum type="arabicPeriod" startAt="6"/>
            </a:pPr>
            <a:r>
              <a:rPr lang="en-US" sz="5100" dirty="0">
                <a:solidFill>
                  <a:srgbClr val="002060"/>
                </a:solidFill>
                <a:latin typeface="Calibri" panose="020F0502020204030204" pitchFamily="34" charset="0"/>
                <a:cs typeface="Arial" panose="020B0604020202020204" pitchFamily="34" charset="0"/>
              </a:rPr>
              <a:t>Capstone Courses and Projects</a:t>
            </a:r>
          </a:p>
          <a:p>
            <a:endParaRPr lang="en-US" dirty="0"/>
          </a:p>
        </p:txBody>
      </p:sp>
      <p:sp>
        <p:nvSpPr>
          <p:cNvPr id="12" name="Content Placeholder 2"/>
          <p:cNvSpPr txBox="1">
            <a:spLocks/>
          </p:cNvSpPr>
          <p:nvPr/>
        </p:nvSpPr>
        <p:spPr>
          <a:xfrm>
            <a:off x="1363107" y="695961"/>
            <a:ext cx="7053313" cy="43967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2"/>
              </a:buClr>
              <a:buSzPct val="106000"/>
              <a:buFont typeface="Wingdings"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17904" indent="-514350">
              <a:spcBef>
                <a:spcPts val="0"/>
              </a:spcBef>
              <a:spcAft>
                <a:spcPts val="2500"/>
              </a:spcAft>
              <a:buClr>
                <a:srgbClr val="726056"/>
              </a:buClr>
              <a:buFont typeface="+mj-lt"/>
              <a:buAutoNum type="arabicPeriod"/>
            </a:pPr>
            <a:endParaRPr lang="en-US" dirty="0" smtClean="0">
              <a:solidFill>
                <a:prstClr val="black"/>
              </a:solidFill>
              <a:latin typeface="Calibri" panose="020F0502020204030204" pitchFamily="34" charset="0"/>
              <a:cs typeface="Arial" panose="020B0604020202020204" pitchFamily="34" charset="0"/>
            </a:endParaRPr>
          </a:p>
        </p:txBody>
      </p:sp>
      <p:sp>
        <p:nvSpPr>
          <p:cNvPr id="3" name="TextBox 2"/>
          <p:cNvSpPr txBox="1"/>
          <p:nvPr/>
        </p:nvSpPr>
        <p:spPr>
          <a:xfrm>
            <a:off x="2241037" y="6297930"/>
            <a:ext cx="6171443" cy="369332"/>
          </a:xfrm>
          <a:prstGeom prst="rect">
            <a:avLst/>
          </a:prstGeom>
          <a:noFill/>
        </p:spPr>
        <p:txBody>
          <a:bodyPr wrap="square" rtlCol="0">
            <a:spAutoFit/>
          </a:bodyPr>
          <a:lstStyle/>
          <a:p>
            <a:pPr algn="r" defTabSz="457200"/>
            <a:r>
              <a:rPr lang="en-US" dirty="0" smtClean="0">
                <a:solidFill>
                  <a:srgbClr val="002060"/>
                </a:solidFill>
                <a:latin typeface="Calibri" panose="020F0502020204030204" pitchFamily="34" charset="0"/>
              </a:rPr>
              <a:t>Association of American Colleges and Universities, 2014</a:t>
            </a:r>
            <a:endParaRPr lang="en-US"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0137791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2971800"/>
          </a:xfrm>
          <a:prstGeom prst="rect">
            <a:avLst/>
          </a:prstGeom>
          <a:solidFill>
            <a:srgbClr val="A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14400" y="1286470"/>
            <a:ext cx="7467600" cy="1046440"/>
          </a:xfrm>
          <a:prstGeom prst="rect">
            <a:avLst/>
          </a:prstGeom>
          <a:noFill/>
        </p:spPr>
        <p:txBody>
          <a:bodyPr wrap="square" rtlCol="0">
            <a:spAutoFit/>
          </a:bodyPr>
          <a:lstStyle/>
          <a:p>
            <a:pPr algn="ctr"/>
            <a:r>
              <a:rPr lang="en-US" sz="4400" b="1" dirty="0" smtClean="0">
                <a:solidFill>
                  <a:schemeClr val="bg1"/>
                </a:solidFill>
              </a:rPr>
              <a:t>SUMMER JAM</a:t>
            </a:r>
          </a:p>
          <a:p>
            <a:endParaRPr lang="en-US" dirty="0"/>
          </a:p>
        </p:txBody>
      </p:sp>
      <p:pic>
        <p:nvPicPr>
          <p:cNvPr id="9" name="Picture 8" descr="IMG_6192.jpg"/>
          <p:cNvPicPr>
            <a:picLocks noChangeAspect="1"/>
          </p:cNvPicPr>
          <p:nvPr/>
        </p:nvPicPr>
        <p:blipFill>
          <a:blip r:embed="rId2" cstate="print"/>
          <a:stretch>
            <a:fillRect/>
          </a:stretch>
        </p:blipFill>
        <p:spPr>
          <a:xfrm>
            <a:off x="3124200" y="3429000"/>
            <a:ext cx="2855268" cy="1905000"/>
          </a:xfrm>
          <a:prstGeom prst="rect">
            <a:avLst/>
          </a:prstGeom>
          <a:ln>
            <a:solidFill>
              <a:schemeClr val="tx2">
                <a:lumMod val="50000"/>
              </a:schemeClr>
            </a:solidFill>
          </a:ln>
          <a:effectLst>
            <a:outerShdw blurRad="50800" dist="38100" dir="2700000" algn="tl" rotWithShape="0">
              <a:prstClr val="black">
                <a:alpha val="40000"/>
              </a:prstClr>
            </a:outerShdw>
          </a:effectLst>
        </p:spPr>
      </p:pic>
      <p:pic>
        <p:nvPicPr>
          <p:cNvPr id="11" name="Picture 10" descr="IMG_8771.jpg"/>
          <p:cNvPicPr>
            <a:picLocks noChangeAspect="1"/>
          </p:cNvPicPr>
          <p:nvPr/>
        </p:nvPicPr>
        <p:blipFill>
          <a:blip r:embed="rId3" cstate="print"/>
          <a:stretch>
            <a:fillRect/>
          </a:stretch>
        </p:blipFill>
        <p:spPr>
          <a:xfrm>
            <a:off x="228601" y="3429595"/>
            <a:ext cx="2667000" cy="1904405"/>
          </a:xfrm>
          <a:prstGeom prst="rect">
            <a:avLst/>
          </a:prstGeom>
          <a:ln>
            <a:solidFill>
              <a:schemeClr val="tx2">
                <a:lumMod val="50000"/>
              </a:schemeClr>
            </a:solidFill>
          </a:ln>
          <a:effectLst>
            <a:outerShdw blurRad="50800" dist="38100" dir="2700000" algn="tl" rotWithShape="0">
              <a:prstClr val="black">
                <a:alpha val="40000"/>
              </a:prstClr>
            </a:outerShdw>
          </a:effectLst>
        </p:spPr>
      </p:pic>
      <p:pic>
        <p:nvPicPr>
          <p:cNvPr id="7" name="Picture 2" descr="mathjam-logo"/>
          <p:cNvPicPr>
            <a:picLocks noChangeAspect="1" noChangeArrowheads="1"/>
          </p:cNvPicPr>
          <p:nvPr/>
        </p:nvPicPr>
        <p:blipFill>
          <a:blip r:embed="rId4" cstate="print">
            <a:lum bright="8000"/>
          </a:blip>
          <a:srcRect/>
          <a:stretch>
            <a:fillRect/>
          </a:stretch>
        </p:blipFill>
        <p:spPr bwMode="auto">
          <a:xfrm>
            <a:off x="6019800" y="5943600"/>
            <a:ext cx="3048000" cy="591595"/>
          </a:xfrm>
          <a:prstGeom prst="rect">
            <a:avLst/>
          </a:prstGeom>
          <a:noFill/>
          <a:ln w="9525">
            <a:noFill/>
            <a:miter lim="800000"/>
            <a:headEnd/>
            <a:tailEnd/>
          </a:ln>
        </p:spPr>
      </p:pic>
      <p:pic>
        <p:nvPicPr>
          <p:cNvPr id="1026" name="Picture 2" descr="C:\Users\bmklein\Dropbox (First Year Pathways)\Math Jam 2011 Photos\IMG_87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3416300"/>
            <a:ext cx="2743200" cy="1917700"/>
          </a:xfrm>
          <a:prstGeom prst="rect">
            <a:avLst/>
          </a:prstGeom>
          <a:noFill/>
          <a:ln>
            <a:solidFill>
              <a:srgbClr val="00206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1143000"/>
            <a:ext cx="3052763" cy="1431925"/>
          </a:xfrm>
          <a:noFill/>
          <a:ln>
            <a:miter lim="800000"/>
            <a:headEnd/>
            <a:tailEnd/>
          </a:ln>
          <a:effectLst>
            <a:innerShdw blurRad="25400" dir="13500000">
              <a:srgbClr val="000000">
                <a:alpha val="84000"/>
              </a:srgbClr>
            </a:innerShdw>
          </a:effectLst>
        </p:spPr>
        <p:txBody>
          <a:bodyPr rtlCol="0">
            <a:noAutofit/>
          </a:bodyPr>
          <a:lstStyle/>
          <a:p>
            <a:pPr algn="l" eaLnBrk="1" fontAlgn="auto" hangingPunct="1">
              <a:spcAft>
                <a:spcPts val="0"/>
              </a:spcAft>
              <a:defRPr/>
            </a:pPr>
            <a:r>
              <a:rPr lang="en-US" sz="3600" b="1" dirty="0">
                <a:solidFill>
                  <a:srgbClr val="002060"/>
                </a:solidFill>
                <a:latin typeface="Calibri" panose="020F0502020204030204" pitchFamily="34" charset="0"/>
                <a:ea typeface="Tahoma" charset="0"/>
                <a:cs typeface="Tahoma" pitchFamily="34" charset="0"/>
              </a:rPr>
              <a:t>Short-term </a:t>
            </a:r>
            <a:br>
              <a:rPr lang="en-US" sz="3600" b="1" dirty="0">
                <a:solidFill>
                  <a:srgbClr val="002060"/>
                </a:solidFill>
                <a:latin typeface="Calibri" panose="020F0502020204030204" pitchFamily="34" charset="0"/>
                <a:ea typeface="Tahoma" charset="0"/>
                <a:cs typeface="Tahoma" pitchFamily="34" charset="0"/>
              </a:rPr>
            </a:br>
            <a:r>
              <a:rPr lang="en-US" sz="3600" b="1" dirty="0">
                <a:solidFill>
                  <a:srgbClr val="002060"/>
                </a:solidFill>
                <a:latin typeface="Calibri" panose="020F0502020204030204" pitchFamily="34" charset="0"/>
                <a:ea typeface="Tahoma" charset="0"/>
                <a:cs typeface="Tahoma" pitchFamily="34" charset="0"/>
              </a:rPr>
              <a:t>Outcomes</a:t>
            </a:r>
          </a:p>
        </p:txBody>
      </p:sp>
      <p:sp>
        <p:nvSpPr>
          <p:cNvPr id="16389" name="Rectangle 3"/>
          <p:cNvSpPr>
            <a:spLocks noGrp="1" noChangeArrowheads="1"/>
          </p:cNvSpPr>
          <p:nvPr>
            <p:ph idx="1"/>
          </p:nvPr>
        </p:nvSpPr>
        <p:spPr>
          <a:xfrm>
            <a:off x="762000" y="3352800"/>
            <a:ext cx="7543800" cy="3028950"/>
          </a:xfrm>
        </p:spPr>
        <p:txBody>
          <a:bodyPr/>
          <a:lstStyle/>
          <a:p>
            <a:pPr eaLnBrk="1" hangingPunct="1">
              <a:buClr>
                <a:schemeClr val="tx2"/>
              </a:buClr>
              <a:buFont typeface="Arial" pitchFamily="34" charset="0"/>
              <a:buChar char="•"/>
            </a:pPr>
            <a:r>
              <a:rPr lang="en-US" altLang="en-US" sz="2600" dirty="0" smtClean="0">
                <a:solidFill>
                  <a:srgbClr val="002060"/>
                </a:solidFill>
                <a:latin typeface="Calibri" panose="020F0502020204030204" pitchFamily="34" charset="0"/>
                <a:ea typeface="ＭＳ Ｐゴシック" pitchFamily="34" charset="-128"/>
                <a:cs typeface="Tahoma" pitchFamily="34" charset="0"/>
              </a:rPr>
              <a:t>Connectedness to campus</a:t>
            </a:r>
          </a:p>
          <a:p>
            <a:pPr eaLnBrk="1" hangingPunct="1">
              <a:buClr>
                <a:schemeClr val="tx2"/>
              </a:buClr>
              <a:buFont typeface="Arial" pitchFamily="34" charset="0"/>
              <a:buChar char="•"/>
            </a:pPr>
            <a:r>
              <a:rPr lang="en-US" altLang="en-US" sz="2600" dirty="0" smtClean="0">
                <a:solidFill>
                  <a:srgbClr val="002060"/>
                </a:solidFill>
                <a:latin typeface="Calibri" panose="020F0502020204030204" pitchFamily="34" charset="0"/>
                <a:ea typeface="ＭＳ Ｐゴシック" pitchFamily="34" charset="-128"/>
                <a:cs typeface="Tahoma" pitchFamily="34" charset="0"/>
              </a:rPr>
              <a:t>Awareness of support services and resources</a:t>
            </a:r>
          </a:p>
          <a:p>
            <a:pPr eaLnBrk="1" hangingPunct="1">
              <a:buClr>
                <a:schemeClr val="tx2"/>
              </a:buClr>
              <a:buFont typeface="Arial" pitchFamily="34" charset="0"/>
              <a:buChar char="•"/>
            </a:pPr>
            <a:r>
              <a:rPr lang="en-US" altLang="en-US" sz="2600" dirty="0" smtClean="0">
                <a:solidFill>
                  <a:srgbClr val="002060"/>
                </a:solidFill>
                <a:latin typeface="Calibri" panose="020F0502020204030204" pitchFamily="34" charset="0"/>
                <a:ea typeface="ＭＳ Ｐゴシック" pitchFamily="34" charset="-128"/>
                <a:cs typeface="Tahoma" pitchFamily="34" charset="0"/>
              </a:rPr>
              <a:t>Creation of a network of support</a:t>
            </a:r>
          </a:p>
          <a:p>
            <a:pPr eaLnBrk="1" hangingPunct="1">
              <a:buClr>
                <a:schemeClr val="tx2"/>
              </a:buClr>
              <a:buFont typeface="Arial" pitchFamily="34" charset="0"/>
              <a:buChar char="•"/>
            </a:pPr>
            <a:r>
              <a:rPr lang="en-US" altLang="en-US" sz="2600" dirty="0" smtClean="0">
                <a:solidFill>
                  <a:srgbClr val="002060"/>
                </a:solidFill>
                <a:latin typeface="Calibri" panose="020F0502020204030204" pitchFamily="34" charset="0"/>
                <a:ea typeface="ＭＳ Ｐゴシック" pitchFamily="34" charset="-128"/>
                <a:cs typeface="Tahoma" pitchFamily="34" charset="0"/>
              </a:rPr>
              <a:t>Improved attitude toward math, counseling, and tutoring</a:t>
            </a:r>
          </a:p>
        </p:txBody>
      </p:sp>
      <p:pic>
        <p:nvPicPr>
          <p:cNvPr id="5124" name="Picture 10" descr="Math Jam 07 Day 8 022"/>
          <p:cNvPicPr>
            <a:picLocks noChangeAspect="1" noChangeArrowheads="1"/>
          </p:cNvPicPr>
          <p:nvPr/>
        </p:nvPicPr>
        <p:blipFill>
          <a:blip r:embed="rId3"/>
          <a:srcRect/>
          <a:stretch>
            <a:fillRect/>
          </a:stretch>
        </p:blipFill>
        <p:spPr bwMode="auto">
          <a:xfrm>
            <a:off x="4498975" y="557213"/>
            <a:ext cx="3643313" cy="2732087"/>
          </a:xfrm>
          <a:prstGeom prst="rect">
            <a:avLst/>
          </a:prstGeom>
          <a:noFill/>
          <a:ln w="25400">
            <a:solidFill>
              <a:schemeClr val="accent1">
                <a:lumMod val="50000"/>
              </a:schemeClr>
            </a:solidFill>
            <a:miter lim="800000"/>
            <a:headEnd/>
            <a:tailEnd/>
          </a:ln>
          <a:effectLst>
            <a:outerShdw blurRad="63500" dist="38100" dir="2700000" algn="tl" rotWithShape="0">
              <a:srgbClr val="000000">
                <a:alpha val="39999"/>
              </a:srgbClr>
            </a:outerShdw>
          </a:effectLst>
        </p:spPr>
      </p:pic>
      <p:cxnSp>
        <p:nvCxnSpPr>
          <p:cNvPr id="5" name="Straight Connector 4"/>
          <p:cNvCxnSpPr/>
          <p:nvPr/>
        </p:nvCxnSpPr>
        <p:spPr>
          <a:xfrm>
            <a:off x="727075" y="2714625"/>
            <a:ext cx="3616325" cy="0"/>
          </a:xfrm>
          <a:prstGeom prst="line">
            <a:avLst/>
          </a:prstGeom>
          <a:noFill/>
          <a:ln w="31750" cap="flat" cmpd="sng" algn="ctr">
            <a:solidFill>
              <a:srgbClr val="AC0000"/>
            </a:solidFill>
            <a:prstDash val="solid"/>
          </a:ln>
          <a:effectLst/>
        </p:spPr>
      </p:cxnSp>
    </p:spTree>
    <p:extLst>
      <p:ext uri="{BB962C8B-B14F-4D97-AF65-F5344CB8AC3E}">
        <p14:creationId xmlns:p14="http://schemas.microsoft.com/office/powerpoint/2010/main" val="1517386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572000"/>
            <a:ext cx="6781800" cy="1600200"/>
          </a:xfrm>
        </p:spPr>
        <p:txBody>
          <a:bodyPr>
            <a:normAutofit/>
          </a:bodyPr>
          <a:lstStyle/>
          <a:p>
            <a:pPr algn="ctr"/>
            <a:r>
              <a:rPr lang="en-US" sz="4800" b="1" dirty="0" smtClean="0">
                <a:solidFill>
                  <a:srgbClr val="002060"/>
                </a:solidFill>
                <a:latin typeface="Calibri" panose="020F0502020204030204" pitchFamily="34" charset="0"/>
              </a:rPr>
              <a:t>Who is </a:t>
            </a:r>
            <a:r>
              <a:rPr lang="en-US" sz="4800" b="1" dirty="0">
                <a:solidFill>
                  <a:srgbClr val="002060"/>
                </a:solidFill>
                <a:latin typeface="Calibri" panose="020F0502020204030204" pitchFamily="34" charset="0"/>
              </a:rPr>
              <a:t>in the room</a:t>
            </a:r>
            <a:r>
              <a:rPr lang="en-US" sz="4800" b="1" dirty="0" smtClean="0">
                <a:solidFill>
                  <a:srgbClr val="002060"/>
                </a:solidFill>
                <a:latin typeface="Calibri" panose="020F0502020204030204" pitchFamily="34" charset="0"/>
              </a:rPr>
              <a:t>?</a:t>
            </a:r>
            <a:endParaRPr lang="en-US" sz="4800" b="1" dirty="0">
              <a:solidFill>
                <a:srgbClr val="002060"/>
              </a:solidFill>
              <a:latin typeface="Calibri" panose="020F0502020204030204" pitchFamily="34" charset="0"/>
            </a:endParaRPr>
          </a:p>
        </p:txBody>
      </p:sp>
      <p:sp>
        <p:nvSpPr>
          <p:cNvPr id="3" name="Content Placeholder 2"/>
          <p:cNvSpPr>
            <a:spLocks noGrp="1"/>
          </p:cNvSpPr>
          <p:nvPr>
            <p:ph idx="1"/>
          </p:nvPr>
        </p:nvSpPr>
        <p:spPr/>
        <p:txBody>
          <a:bodyPr>
            <a:normAutofit/>
          </a:bodyPr>
          <a:lstStyle/>
          <a:p>
            <a:pPr marL="0" indent="0" algn="ctr">
              <a:buNone/>
            </a:pPr>
            <a:r>
              <a:rPr lang="en-US" sz="3200" dirty="0" smtClean="0">
                <a:solidFill>
                  <a:srgbClr val="002060"/>
                </a:solidFill>
                <a:latin typeface="Calibri" panose="020F0502020204030204" pitchFamily="34" charset="0"/>
              </a:rPr>
              <a:t>Who is not in </a:t>
            </a:r>
            <a:r>
              <a:rPr lang="en-US" sz="3200" u="sng" dirty="0" smtClean="0">
                <a:solidFill>
                  <a:srgbClr val="002060"/>
                </a:solidFill>
                <a:latin typeface="Calibri" panose="020F0502020204030204" pitchFamily="34" charset="0"/>
              </a:rPr>
              <a:t>your</a:t>
            </a:r>
            <a:r>
              <a:rPr lang="en-US" sz="3200" dirty="0" smtClean="0">
                <a:solidFill>
                  <a:srgbClr val="002060"/>
                </a:solidFill>
                <a:latin typeface="Calibri" panose="020F0502020204030204" pitchFamily="34" charset="0"/>
              </a:rPr>
              <a:t> room who should be?</a:t>
            </a:r>
            <a:endParaRPr lang="en-US" sz="32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58536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57287" y="914400"/>
            <a:ext cx="3109913" cy="1431925"/>
          </a:xfrm>
        </p:spPr>
        <p:txBody>
          <a:bodyPr/>
          <a:lstStyle/>
          <a:p>
            <a:pPr algn="l" eaLnBrk="1" hangingPunct="1"/>
            <a:r>
              <a:rPr lang="en-US" altLang="en-US" sz="3600" b="1" dirty="0" smtClean="0">
                <a:solidFill>
                  <a:srgbClr val="002060"/>
                </a:solidFill>
                <a:latin typeface="Calibri" panose="020F0502020204030204" pitchFamily="34" charset="0"/>
                <a:ea typeface="ＭＳ Ｐゴシック" pitchFamily="34" charset="-128"/>
                <a:cs typeface="Tahoma" pitchFamily="34" charset="0"/>
              </a:rPr>
              <a:t>Long-term </a:t>
            </a:r>
            <a:br>
              <a:rPr lang="en-US" altLang="en-US" sz="3600" b="1" dirty="0" smtClean="0">
                <a:solidFill>
                  <a:srgbClr val="002060"/>
                </a:solidFill>
                <a:latin typeface="Calibri" panose="020F0502020204030204" pitchFamily="34" charset="0"/>
                <a:ea typeface="ＭＳ Ｐゴシック" pitchFamily="34" charset="-128"/>
                <a:cs typeface="Tahoma" pitchFamily="34" charset="0"/>
              </a:rPr>
            </a:br>
            <a:r>
              <a:rPr lang="en-US" altLang="en-US" sz="3600" b="1" dirty="0" smtClean="0">
                <a:solidFill>
                  <a:srgbClr val="002060"/>
                </a:solidFill>
                <a:latin typeface="Calibri" panose="020F0502020204030204" pitchFamily="34" charset="0"/>
                <a:ea typeface="ＭＳ Ｐゴシック" pitchFamily="34" charset="-128"/>
                <a:cs typeface="Tahoma" pitchFamily="34" charset="0"/>
              </a:rPr>
              <a:t>Outcomes</a:t>
            </a:r>
          </a:p>
        </p:txBody>
      </p:sp>
      <p:sp>
        <p:nvSpPr>
          <p:cNvPr id="17411" name="Rectangle 3"/>
          <p:cNvSpPr>
            <a:spLocks noGrp="1" noChangeArrowheads="1"/>
          </p:cNvSpPr>
          <p:nvPr>
            <p:ph idx="1"/>
          </p:nvPr>
        </p:nvSpPr>
        <p:spPr>
          <a:xfrm>
            <a:off x="1066800" y="2895600"/>
            <a:ext cx="7543800" cy="3171825"/>
          </a:xfrm>
        </p:spPr>
        <p:txBody>
          <a:bodyPr/>
          <a:lstStyle/>
          <a:p>
            <a:pPr eaLnBrk="1" hangingPunct="1">
              <a:buClr>
                <a:schemeClr val="tx2"/>
              </a:buClr>
              <a:buFont typeface="Arial" pitchFamily="34" charset="0"/>
              <a:buChar char="•"/>
            </a:pPr>
            <a:r>
              <a:rPr lang="en-US" altLang="en-US" sz="2800" dirty="0" smtClean="0">
                <a:solidFill>
                  <a:srgbClr val="002060"/>
                </a:solidFill>
                <a:latin typeface="Calibri" panose="020F0502020204030204" pitchFamily="34" charset="0"/>
                <a:ea typeface="ＭＳ Ｐゴシック" pitchFamily="34" charset="-128"/>
                <a:cs typeface="Tahoma" pitchFamily="34" charset="0"/>
              </a:rPr>
              <a:t>Change in behavior </a:t>
            </a:r>
          </a:p>
          <a:p>
            <a:pPr lvl="1" eaLnBrk="1" hangingPunct="1">
              <a:buClr>
                <a:schemeClr val="tx2"/>
              </a:buClr>
              <a:buFont typeface="Arial" pitchFamily="34" charset="0"/>
              <a:buChar char="•"/>
            </a:pPr>
            <a:r>
              <a:rPr lang="en-US" altLang="en-US" sz="2000" dirty="0" smtClean="0">
                <a:solidFill>
                  <a:srgbClr val="002060"/>
                </a:solidFill>
                <a:latin typeface="Calibri" panose="020F0502020204030204" pitchFamily="34" charset="0"/>
                <a:ea typeface="ＭＳ Ｐゴシック" pitchFamily="34" charset="-128"/>
                <a:cs typeface="Tahoma" pitchFamily="34" charset="0"/>
              </a:rPr>
              <a:t>increased confidence </a:t>
            </a:r>
          </a:p>
          <a:p>
            <a:pPr lvl="1" eaLnBrk="1" hangingPunct="1">
              <a:buClr>
                <a:schemeClr val="tx2"/>
              </a:buClr>
              <a:buFont typeface="Arial" pitchFamily="34" charset="0"/>
              <a:buChar char="•"/>
            </a:pPr>
            <a:r>
              <a:rPr lang="en-US" altLang="en-US" sz="2000" dirty="0" smtClean="0">
                <a:solidFill>
                  <a:srgbClr val="002060"/>
                </a:solidFill>
                <a:latin typeface="Calibri" panose="020F0502020204030204" pitchFamily="34" charset="0"/>
                <a:ea typeface="ＭＳ Ｐゴシック" pitchFamily="34" charset="-128"/>
                <a:cs typeface="Tahoma" pitchFamily="34" charset="0"/>
              </a:rPr>
              <a:t>productive engagement in class </a:t>
            </a:r>
          </a:p>
          <a:p>
            <a:pPr lvl="1" eaLnBrk="1" hangingPunct="1">
              <a:buClr>
                <a:schemeClr val="tx2"/>
              </a:buClr>
              <a:buFont typeface="Arial" pitchFamily="34" charset="0"/>
              <a:buChar char="•"/>
            </a:pPr>
            <a:r>
              <a:rPr lang="en-US" altLang="en-US" sz="2000" dirty="0" smtClean="0">
                <a:solidFill>
                  <a:srgbClr val="002060"/>
                </a:solidFill>
                <a:latin typeface="Calibri" panose="020F0502020204030204" pitchFamily="34" charset="0"/>
                <a:ea typeface="ＭＳ Ｐゴシック" pitchFamily="34" charset="-128"/>
                <a:cs typeface="Tahoma" pitchFamily="34" charset="0"/>
              </a:rPr>
              <a:t>regular use of college resources</a:t>
            </a:r>
          </a:p>
          <a:p>
            <a:pPr eaLnBrk="1" hangingPunct="1">
              <a:buClr>
                <a:schemeClr val="tx2"/>
              </a:buClr>
              <a:buFont typeface="Arial" pitchFamily="34" charset="0"/>
              <a:buChar char="•"/>
            </a:pPr>
            <a:r>
              <a:rPr lang="en-US" altLang="en-US" sz="2800" dirty="0" smtClean="0">
                <a:solidFill>
                  <a:srgbClr val="002060"/>
                </a:solidFill>
                <a:latin typeface="Calibri" panose="020F0502020204030204" pitchFamily="34" charset="0"/>
                <a:ea typeface="ＭＳ Ｐゴシック" pitchFamily="34" charset="-128"/>
                <a:cs typeface="Tahoma" pitchFamily="34" charset="0"/>
              </a:rPr>
              <a:t> Increased retention and success in developmental education math</a:t>
            </a:r>
          </a:p>
        </p:txBody>
      </p:sp>
      <p:pic>
        <p:nvPicPr>
          <p:cNvPr id="6148" name="Picture 5" descr="Math Jam 07 Day 6 056"/>
          <p:cNvPicPr>
            <a:picLocks noChangeAspect="1" noChangeArrowheads="1"/>
          </p:cNvPicPr>
          <p:nvPr/>
        </p:nvPicPr>
        <p:blipFill>
          <a:blip r:embed="rId3">
            <a:lum bright="6000" contrast="6000"/>
          </a:blip>
          <a:srcRect/>
          <a:stretch>
            <a:fillRect/>
          </a:stretch>
        </p:blipFill>
        <p:spPr bwMode="auto">
          <a:xfrm>
            <a:off x="5715000" y="493713"/>
            <a:ext cx="2444750" cy="3260725"/>
          </a:xfrm>
          <a:prstGeom prst="rect">
            <a:avLst/>
          </a:prstGeom>
          <a:noFill/>
          <a:ln w="25400">
            <a:solidFill>
              <a:schemeClr val="accent1">
                <a:lumMod val="50000"/>
              </a:schemeClr>
            </a:solidFill>
            <a:miter lim="800000"/>
            <a:headEnd/>
            <a:tailEnd/>
          </a:ln>
          <a:effectLst>
            <a:outerShdw blurRad="63500" dist="38100" dir="2700000" algn="tl" rotWithShape="0">
              <a:srgbClr val="000000">
                <a:alpha val="39999"/>
              </a:srgbClr>
            </a:outerShdw>
          </a:effectLst>
        </p:spPr>
      </p:pic>
      <p:cxnSp>
        <p:nvCxnSpPr>
          <p:cNvPr id="5" name="Straight Connector 4"/>
          <p:cNvCxnSpPr/>
          <p:nvPr/>
        </p:nvCxnSpPr>
        <p:spPr>
          <a:xfrm>
            <a:off x="1219200" y="2447925"/>
            <a:ext cx="4267200" cy="0"/>
          </a:xfrm>
          <a:prstGeom prst="line">
            <a:avLst/>
          </a:prstGeom>
          <a:noFill/>
          <a:ln w="31750" cap="flat" cmpd="sng" algn="ctr">
            <a:solidFill>
              <a:srgbClr val="AC0000"/>
            </a:solidFill>
            <a:prstDash val="solid"/>
          </a:ln>
          <a:effectLst/>
        </p:spPr>
      </p:cxnSp>
    </p:spTree>
    <p:extLst>
      <p:ext uri="{BB962C8B-B14F-4D97-AF65-F5344CB8AC3E}">
        <p14:creationId xmlns:p14="http://schemas.microsoft.com/office/powerpoint/2010/main" val="3875779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9788"/>
            <a:ext cx="7772400" cy="4585871"/>
          </a:xfrm>
          <a:prstGeom prst="rect">
            <a:avLst/>
          </a:prstGeom>
          <a:noFill/>
        </p:spPr>
        <p:txBody>
          <a:bodyPr>
            <a:spAutoFit/>
          </a:bodyPr>
          <a:lstStyle/>
          <a:p>
            <a:pPr marL="396875">
              <a:defRPr/>
            </a:pPr>
            <a:r>
              <a:rPr lang="en-US" sz="3200" b="1" dirty="0">
                <a:solidFill>
                  <a:srgbClr val="002060"/>
                </a:solidFill>
                <a:latin typeface="Calibri" panose="020F0502020204030204" pitchFamily="34" charset="0"/>
                <a:ea typeface="Tahoma" panose="020B0604030504040204" pitchFamily="34" charset="0"/>
                <a:cs typeface="Tahoma" panose="020B0604030504040204" pitchFamily="34" charset="0"/>
              </a:rPr>
              <a:t>Notable Math Jam</a:t>
            </a:r>
          </a:p>
          <a:p>
            <a:pPr marL="396875">
              <a:defRPr/>
            </a:pPr>
            <a:r>
              <a:rPr lang="en-US" sz="3200" b="1" dirty="0">
                <a:solidFill>
                  <a:srgbClr val="002060"/>
                </a:solidFill>
                <a:latin typeface="Calibri" panose="020F0502020204030204" pitchFamily="34" charset="0"/>
                <a:ea typeface="Tahoma" panose="020B0604030504040204" pitchFamily="34" charset="0"/>
                <a:cs typeface="Tahoma" panose="020B0604030504040204" pitchFamily="34" charset="0"/>
              </a:rPr>
              <a:t>Characteristics</a:t>
            </a:r>
          </a:p>
          <a:p>
            <a:pPr marL="342900" indent="-342900">
              <a:buFontTx/>
              <a:buAutoNum type="arabicPeriod"/>
              <a:defRPr/>
            </a:pPr>
            <a:endParaRPr lang="en-US" dirty="0">
              <a:latin typeface="+mn-lt"/>
              <a:ea typeface="+mn-ea"/>
            </a:endParaRPr>
          </a:p>
          <a:p>
            <a:pPr marL="342900" indent="-342900">
              <a:buFontTx/>
              <a:buAutoNum type="arabicPeriod"/>
              <a:defRPr/>
            </a:pPr>
            <a:endParaRPr lang="en-US" dirty="0">
              <a:latin typeface="+mn-lt"/>
              <a:ea typeface="+mn-ea"/>
            </a:endParaRPr>
          </a:p>
          <a:p>
            <a:pPr marL="342900" indent="-342900">
              <a:buFontTx/>
              <a:buAutoNum type="arabicPeriod"/>
              <a:defRPr/>
            </a:pPr>
            <a:endParaRPr lang="en-US" sz="2400" dirty="0" smtClean="0">
              <a:solidFill>
                <a:srgbClr val="002060"/>
              </a:solidFill>
              <a:latin typeface="Calibri" panose="020F0502020204030204" pitchFamily="34" charset="0"/>
              <a:cs typeface="Tahoma"/>
            </a:endParaRPr>
          </a:p>
          <a:p>
            <a:pPr>
              <a:defRPr/>
            </a:pPr>
            <a:endParaRPr lang="en-US" sz="2400" dirty="0">
              <a:solidFill>
                <a:srgbClr val="002060"/>
              </a:solidFill>
              <a:latin typeface="Calibri" panose="020F0502020204030204" pitchFamily="34" charset="0"/>
              <a:cs typeface="Tahoma"/>
            </a:endParaRPr>
          </a:p>
          <a:p>
            <a:pPr marL="687388" indent="-342900">
              <a:buFontTx/>
              <a:buAutoNum type="arabicPeriod"/>
              <a:defRPr/>
            </a:pPr>
            <a:r>
              <a:rPr lang="en-US" sz="2400" dirty="0">
                <a:solidFill>
                  <a:srgbClr val="002060"/>
                </a:solidFill>
                <a:latin typeface="Calibri" panose="020F0502020204030204" pitchFamily="34" charset="0"/>
                <a:cs typeface="Tahoma"/>
              </a:rPr>
              <a:t>Stress-free environment in which to study math</a:t>
            </a:r>
          </a:p>
          <a:p>
            <a:pPr marL="687388" indent="-342900">
              <a:buFontTx/>
              <a:buAutoNum type="arabicPeriod"/>
              <a:defRPr/>
            </a:pPr>
            <a:r>
              <a:rPr lang="en-US" sz="2400" dirty="0">
                <a:solidFill>
                  <a:srgbClr val="002060"/>
                </a:solidFill>
                <a:latin typeface="Calibri" panose="020F0502020204030204" pitchFamily="34" charset="0"/>
                <a:cs typeface="Tahoma"/>
              </a:rPr>
              <a:t>Interactive, problem-based learning curriculum</a:t>
            </a:r>
          </a:p>
          <a:p>
            <a:pPr marL="687388" indent="-342900">
              <a:buFontTx/>
              <a:buAutoNum type="arabicPeriod"/>
              <a:defRPr/>
            </a:pPr>
            <a:r>
              <a:rPr lang="en-US" sz="2400" dirty="0">
                <a:solidFill>
                  <a:srgbClr val="002060"/>
                </a:solidFill>
                <a:latin typeface="Calibri" panose="020F0502020204030204" pitchFamily="34" charset="0"/>
                <a:cs typeface="Tahoma"/>
              </a:rPr>
              <a:t>Creation of tutor/tutee relationship</a:t>
            </a:r>
          </a:p>
          <a:p>
            <a:pPr marL="687388" indent="-342900">
              <a:buFontTx/>
              <a:buAutoNum type="arabicPeriod"/>
              <a:defRPr/>
            </a:pPr>
            <a:r>
              <a:rPr lang="en-US" sz="2400" dirty="0">
                <a:solidFill>
                  <a:srgbClr val="002060"/>
                </a:solidFill>
                <a:latin typeface="Calibri" panose="020F0502020204030204" pitchFamily="34" charset="0"/>
                <a:cs typeface="Tahoma"/>
              </a:rPr>
              <a:t>Tutor learning, empowerment, and community building</a:t>
            </a:r>
          </a:p>
          <a:p>
            <a:pPr marL="687388" indent="-342900">
              <a:buFontTx/>
              <a:buAutoNum type="arabicPeriod"/>
              <a:defRPr/>
            </a:pPr>
            <a:r>
              <a:rPr lang="en-US" sz="2400" dirty="0">
                <a:solidFill>
                  <a:srgbClr val="002060"/>
                </a:solidFill>
                <a:latin typeface="Calibri" panose="020F0502020204030204" pitchFamily="34" charset="0"/>
                <a:cs typeface="Tahoma"/>
              </a:rPr>
              <a:t>Engagement between student tutors and instructors</a:t>
            </a:r>
          </a:p>
          <a:p>
            <a:pPr marL="687388" indent="-342900">
              <a:buFontTx/>
              <a:buAutoNum type="arabicPeriod"/>
              <a:defRPr/>
            </a:pPr>
            <a:r>
              <a:rPr lang="en-US" sz="2400" dirty="0">
                <a:solidFill>
                  <a:srgbClr val="002060"/>
                </a:solidFill>
                <a:latin typeface="Calibri" panose="020F0502020204030204" pitchFamily="34" charset="0"/>
                <a:cs typeface="Tahoma"/>
              </a:rPr>
              <a:t>Professional development for instructors</a:t>
            </a:r>
          </a:p>
        </p:txBody>
      </p:sp>
      <p:pic>
        <p:nvPicPr>
          <p:cNvPr id="3" name="Picture 2" descr="F:\TLC PICTURES\Math Jam\Math Jam 2010 #2\MathJam 2010 005.jpg"/>
          <p:cNvPicPr>
            <a:picLocks noChangeAspect="1" noChangeArrowheads="1"/>
          </p:cNvPicPr>
          <p:nvPr/>
        </p:nvPicPr>
        <p:blipFill>
          <a:blip r:embed="rId3"/>
          <a:srcRect/>
          <a:stretch>
            <a:fillRect/>
          </a:stretch>
        </p:blipFill>
        <p:spPr bwMode="auto">
          <a:xfrm>
            <a:off x="5675313" y="609600"/>
            <a:ext cx="2554287" cy="1914525"/>
          </a:xfrm>
          <a:prstGeom prst="rect">
            <a:avLst/>
          </a:prstGeom>
          <a:noFill/>
          <a:ln w="25400">
            <a:solidFill>
              <a:schemeClr val="accent1">
                <a:lumMod val="50000"/>
              </a:schemeClr>
            </a:solidFill>
            <a:miter lim="800000"/>
            <a:headEnd/>
            <a:tailEnd/>
          </a:ln>
          <a:effectLst>
            <a:outerShdw blurRad="63500" dist="38100" dir="2700000" algn="tl" rotWithShape="0">
              <a:srgbClr val="000000">
                <a:alpha val="39999"/>
              </a:srgbClr>
            </a:outerShdw>
          </a:effectLst>
        </p:spPr>
      </p:pic>
      <p:cxnSp>
        <p:nvCxnSpPr>
          <p:cNvPr id="4" name="Straight Connector 3"/>
          <p:cNvCxnSpPr/>
          <p:nvPr/>
        </p:nvCxnSpPr>
        <p:spPr>
          <a:xfrm>
            <a:off x="838200" y="2047875"/>
            <a:ext cx="4648200" cy="0"/>
          </a:xfrm>
          <a:prstGeom prst="line">
            <a:avLst/>
          </a:prstGeom>
          <a:noFill/>
          <a:ln w="31750" cap="flat" cmpd="sng" algn="ctr">
            <a:solidFill>
              <a:srgbClr val="AC0000"/>
            </a:solidFill>
            <a:prstDash val="solid"/>
          </a:ln>
          <a:effectLst/>
        </p:spPr>
      </p:cxnSp>
    </p:spTree>
    <p:extLst>
      <p:ext uri="{BB962C8B-B14F-4D97-AF65-F5344CB8AC3E}">
        <p14:creationId xmlns:p14="http://schemas.microsoft.com/office/powerpoint/2010/main" val="4135805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8001000" cy="1600200"/>
          </a:xfrm>
        </p:spPr>
        <p:txBody>
          <a:bodyPr>
            <a:normAutofit/>
          </a:bodyPr>
          <a:lstStyle/>
          <a:p>
            <a:r>
              <a:rPr lang="en-US" sz="4800" b="1" dirty="0" smtClean="0">
                <a:solidFill>
                  <a:srgbClr val="002060"/>
                </a:solidFill>
                <a:latin typeface="Calibri" panose="020F0502020204030204" pitchFamily="34" charset="0"/>
              </a:rPr>
              <a:t>Student Math Jam Reflections</a:t>
            </a:r>
            <a:endParaRPr lang="en-US" sz="4800" b="1" dirty="0">
              <a:solidFill>
                <a:srgbClr val="002060"/>
              </a:solidFill>
              <a:latin typeface="Calibri" panose="020F0502020204030204" pitchFamily="34" charset="0"/>
            </a:endParaRPr>
          </a:p>
        </p:txBody>
      </p:sp>
      <p:sp>
        <p:nvSpPr>
          <p:cNvPr id="3" name="Content Placeholder 2"/>
          <p:cNvSpPr>
            <a:spLocks noGrp="1"/>
          </p:cNvSpPr>
          <p:nvPr>
            <p:ph idx="1"/>
          </p:nvPr>
        </p:nvSpPr>
        <p:spPr>
          <a:xfrm>
            <a:off x="762000" y="1143000"/>
            <a:ext cx="7543800" cy="3886200"/>
          </a:xfrm>
        </p:spPr>
        <p:txBody>
          <a:bodyPr/>
          <a:lstStyle/>
          <a:p>
            <a:r>
              <a:rPr lang="en-US" dirty="0" err="1"/>
              <a:t>MathJam</a:t>
            </a:r>
            <a:r>
              <a:rPr lang="en-US" dirty="0"/>
              <a:t>: </a:t>
            </a:r>
            <a:r>
              <a:rPr lang="en-US" u="sng" dirty="0">
                <a:hlinkClick r:id="rId2"/>
              </a:rPr>
              <a:t>http://pamelacampos.weebly.com/college-1.html</a:t>
            </a:r>
            <a:r>
              <a:rPr lang="en-US" dirty="0"/>
              <a:t> </a:t>
            </a:r>
          </a:p>
          <a:p>
            <a:endParaRPr lang="en-US" dirty="0"/>
          </a:p>
          <a:p>
            <a:r>
              <a:rPr lang="en-US" u="sng" dirty="0" smtClean="0">
                <a:hlinkClick r:id="rId3"/>
              </a:rPr>
              <a:t>http</a:t>
            </a:r>
            <a:r>
              <a:rPr lang="en-US" u="sng" dirty="0">
                <a:hlinkClick r:id="rId3"/>
              </a:rPr>
              <a:t>://ellenchan.weebly.com/college-courses.html</a:t>
            </a:r>
            <a:endParaRPr lang="en-US" dirty="0"/>
          </a:p>
          <a:p>
            <a:pPr marL="0" indent="0">
              <a:buNone/>
            </a:pPr>
            <a:r>
              <a:rPr lang="en-US" dirty="0"/>
              <a:t> </a:t>
            </a:r>
          </a:p>
          <a:p>
            <a:r>
              <a:rPr lang="en-US" dirty="0" err="1"/>
              <a:t>iJam</a:t>
            </a:r>
            <a:r>
              <a:rPr lang="en-US" dirty="0"/>
              <a:t>:  </a:t>
            </a:r>
            <a:r>
              <a:rPr lang="en-US" u="sng" dirty="0">
                <a:hlinkClick r:id="rId4"/>
              </a:rPr>
              <a:t>http://hazelnut-cao.weebly.com/jam-reflection.html</a:t>
            </a:r>
            <a:endParaRPr lang="en-US" dirty="0"/>
          </a:p>
          <a:p>
            <a:endParaRPr lang="en-US" dirty="0"/>
          </a:p>
        </p:txBody>
      </p:sp>
    </p:spTree>
    <p:extLst>
      <p:ext uri="{BB962C8B-B14F-4D97-AF65-F5344CB8AC3E}">
        <p14:creationId xmlns:p14="http://schemas.microsoft.com/office/powerpoint/2010/main" val="35925015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5410200"/>
            <a:ext cx="5715000" cy="707886"/>
          </a:xfrm>
          <a:prstGeom prst="rect">
            <a:avLst/>
          </a:prstGeom>
          <a:noFill/>
        </p:spPr>
        <p:txBody>
          <a:bodyPr wrap="square" rtlCol="0">
            <a:spAutoFit/>
          </a:bodyPr>
          <a:lstStyle/>
          <a:p>
            <a:pPr algn="ctr"/>
            <a:r>
              <a:rPr lang="en-US" sz="4000" b="1" dirty="0" smtClean="0">
                <a:solidFill>
                  <a:srgbClr val="002060"/>
                </a:solidFill>
                <a:latin typeface="Calibri" panose="020F0502020204030204" pitchFamily="34" charset="0"/>
              </a:rPr>
              <a:t>Take a Break!</a:t>
            </a:r>
            <a:endParaRPr lang="en-US" sz="4000" b="1" dirty="0">
              <a:solidFill>
                <a:srgbClr val="002060"/>
              </a:solidFill>
              <a:latin typeface="Calibri" panose="020F0502020204030204" pitchFamily="34" charset="0"/>
            </a:endParaRPr>
          </a:p>
        </p:txBody>
      </p:sp>
      <p:pic>
        <p:nvPicPr>
          <p:cNvPr id="1030" name="Picture 6" descr="http://www.talyarkoni.org/blog/wp-content/uploads/2012/06/no_bathroom_brea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854" y="1066800"/>
            <a:ext cx="6346091" cy="294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9068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5344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1119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002060"/>
                </a:solidFill>
                <a:latin typeface="Calibri" panose="020F0502020204030204" pitchFamily="34" charset="0"/>
              </a:rPr>
              <a:t>Integrating Academic Affairs and Student Services</a:t>
            </a:r>
            <a:endParaRPr lang="en-US" sz="4400" b="1" dirty="0">
              <a:solidFill>
                <a:srgbClr val="002060"/>
              </a:solidFill>
              <a:latin typeface="Calibri" panose="020F0502020204030204" pitchFamily="34" charset="0"/>
            </a:endParaRPr>
          </a:p>
        </p:txBody>
      </p:sp>
      <p:pic>
        <p:nvPicPr>
          <p:cNvPr id="1027" name="Picture 3" descr="C:\Users\bmklein\Dropbox (First Year Pathways)\Brock_Pathways Coaches\IMG_9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85800"/>
            <a:ext cx="5945921" cy="39624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8662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066800"/>
            <a:ext cx="7239000" cy="3970318"/>
          </a:xfrm>
          <a:prstGeom prst="rect">
            <a:avLst/>
          </a:prstGeom>
        </p:spPr>
        <p:txBody>
          <a:bodyPr wrap="square">
            <a:spAutoFit/>
          </a:bodyPr>
          <a:lstStyle/>
          <a:p>
            <a:pPr marL="457200" indent="-457200">
              <a:buFont typeface="Arial" panose="020B0604020202020204" pitchFamily="34" charset="0"/>
              <a:buChar char="•"/>
            </a:pPr>
            <a:r>
              <a:rPr lang="en-US" sz="2800" dirty="0" smtClean="0">
                <a:solidFill>
                  <a:srgbClr val="002060"/>
                </a:solidFill>
                <a:latin typeface="Calibri" panose="020F0502020204030204" pitchFamily="34" charset="0"/>
              </a:rPr>
              <a:t>A </a:t>
            </a:r>
            <a:r>
              <a:rPr lang="en-US" sz="2800" dirty="0">
                <a:solidFill>
                  <a:srgbClr val="002060"/>
                </a:solidFill>
                <a:latin typeface="Calibri" panose="020F0502020204030204" pitchFamily="34" charset="0"/>
              </a:rPr>
              <a:t>3 </a:t>
            </a:r>
            <a:r>
              <a:rPr lang="en-US" sz="2800" dirty="0" smtClean="0">
                <a:solidFill>
                  <a:srgbClr val="002060"/>
                </a:solidFill>
                <a:latin typeface="Calibri" panose="020F0502020204030204" pitchFamily="34" charset="0"/>
              </a:rPr>
              <a:t>unit </a:t>
            </a:r>
            <a:r>
              <a:rPr lang="en-US" sz="2800" dirty="0">
                <a:solidFill>
                  <a:srgbClr val="002060"/>
                </a:solidFill>
                <a:latin typeface="Calibri" panose="020F0502020204030204" pitchFamily="34" charset="0"/>
              </a:rPr>
              <a:t>CSU and UC transferable First Year </a:t>
            </a:r>
            <a:r>
              <a:rPr lang="en-US" sz="2800" dirty="0" smtClean="0">
                <a:solidFill>
                  <a:srgbClr val="002060"/>
                </a:solidFill>
                <a:latin typeface="Calibri" panose="020F0502020204030204" pitchFamily="34" charset="0"/>
              </a:rPr>
              <a:t>Seminar</a:t>
            </a:r>
          </a:p>
          <a:p>
            <a:endParaRPr lang="en-US" sz="2800" dirty="0">
              <a:solidFill>
                <a:srgbClr val="002060"/>
              </a:solidFill>
              <a:latin typeface="Calibri" panose="020F0502020204030204" pitchFamily="34" charset="0"/>
            </a:endParaRPr>
          </a:p>
          <a:p>
            <a:pPr marL="457200" indent="-457200">
              <a:buFont typeface="Arial" panose="020B0604020202020204" pitchFamily="34" charset="0"/>
              <a:buChar char="•"/>
            </a:pPr>
            <a:r>
              <a:rPr lang="en-US" sz="2800" dirty="0">
                <a:solidFill>
                  <a:srgbClr val="002060"/>
                </a:solidFill>
                <a:latin typeface="Calibri" panose="020F0502020204030204" pitchFamily="34" charset="0"/>
              </a:rPr>
              <a:t>Critical Reading, Metacognition, Info </a:t>
            </a:r>
            <a:r>
              <a:rPr lang="en-US" sz="2800" dirty="0" smtClean="0">
                <a:solidFill>
                  <a:srgbClr val="002060"/>
                </a:solidFill>
                <a:latin typeface="Calibri" panose="020F0502020204030204" pitchFamily="34" charset="0"/>
              </a:rPr>
              <a:t>Literacy</a:t>
            </a:r>
          </a:p>
          <a:p>
            <a:r>
              <a:rPr lang="en-US" sz="2800" dirty="0" smtClean="0">
                <a:solidFill>
                  <a:srgbClr val="002060"/>
                </a:solidFill>
                <a:latin typeface="Calibri" panose="020F0502020204030204" pitchFamily="34" charset="0"/>
              </a:rPr>
              <a:t> </a:t>
            </a:r>
            <a:endParaRPr lang="en-US" sz="2800" dirty="0">
              <a:solidFill>
                <a:srgbClr val="002060"/>
              </a:solidFill>
              <a:latin typeface="Calibri" panose="020F0502020204030204" pitchFamily="34" charset="0"/>
            </a:endParaRPr>
          </a:p>
          <a:p>
            <a:pPr marL="457200" indent="-457200">
              <a:buFont typeface="Arial" panose="020B0604020202020204" pitchFamily="34" charset="0"/>
              <a:buChar char="•"/>
            </a:pPr>
            <a:r>
              <a:rPr lang="en-US" sz="2800" dirty="0">
                <a:solidFill>
                  <a:srgbClr val="002060"/>
                </a:solidFill>
                <a:latin typeface="Calibri" panose="020F0502020204030204" pitchFamily="34" charset="0"/>
              </a:rPr>
              <a:t>Embedded Reading Apprenticeship</a:t>
            </a:r>
          </a:p>
          <a:p>
            <a:pPr marL="457200" indent="-457200">
              <a:buFont typeface="Arial" panose="020B0604020202020204" pitchFamily="34" charset="0"/>
              <a:buChar char="•"/>
            </a:pPr>
            <a:endParaRPr lang="en-US" sz="2800" dirty="0">
              <a:solidFill>
                <a:srgbClr val="002060"/>
              </a:solidFill>
              <a:latin typeface="Calibri" panose="020F0502020204030204" pitchFamily="34" charset="0"/>
            </a:endParaRPr>
          </a:p>
          <a:p>
            <a:pPr marL="457200" indent="-457200">
              <a:buFont typeface="Arial" panose="020B0604020202020204" pitchFamily="34" charset="0"/>
              <a:buChar char="•"/>
            </a:pPr>
            <a:r>
              <a:rPr lang="en-US" sz="2800" dirty="0">
                <a:solidFill>
                  <a:srgbClr val="002060"/>
                </a:solidFill>
                <a:latin typeface="Calibri" panose="020F0502020204030204" pitchFamily="34" charset="0"/>
              </a:rPr>
              <a:t>One Book, One College Speaker Series plus Student Conference</a:t>
            </a:r>
          </a:p>
        </p:txBody>
      </p:sp>
      <p:sp>
        <p:nvSpPr>
          <p:cNvPr id="3" name="Rectangle 2"/>
          <p:cNvSpPr/>
          <p:nvPr/>
        </p:nvSpPr>
        <p:spPr>
          <a:xfrm>
            <a:off x="914400" y="5410200"/>
            <a:ext cx="2304157" cy="769441"/>
          </a:xfrm>
          <a:prstGeom prst="rect">
            <a:avLst/>
          </a:prstGeom>
        </p:spPr>
        <p:txBody>
          <a:bodyPr wrap="none">
            <a:spAutoFit/>
          </a:bodyPr>
          <a:lstStyle/>
          <a:p>
            <a:r>
              <a:rPr lang="en-US" sz="4400" b="1" dirty="0">
                <a:solidFill>
                  <a:srgbClr val="002060"/>
                </a:solidFill>
                <a:latin typeface="Calibri" panose="020F0502020204030204" pitchFamily="34" charset="0"/>
              </a:rPr>
              <a:t>College 1</a:t>
            </a:r>
          </a:p>
        </p:txBody>
      </p:sp>
    </p:spTree>
    <p:extLst>
      <p:ext uri="{BB962C8B-B14F-4D97-AF65-F5344CB8AC3E}">
        <p14:creationId xmlns:p14="http://schemas.microsoft.com/office/powerpoint/2010/main" val="35939968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2689" y="935647"/>
            <a:ext cx="6742111" cy="4855553"/>
          </a:xfrm>
        </p:spPr>
      </p:pic>
    </p:spTree>
    <p:extLst>
      <p:ext uri="{BB962C8B-B14F-4D97-AF65-F5344CB8AC3E}">
        <p14:creationId xmlns:p14="http://schemas.microsoft.com/office/powerpoint/2010/main" val="7914692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914400"/>
            <a:ext cx="7010400" cy="2677656"/>
          </a:xfrm>
          <a:prstGeom prst="rect">
            <a:avLst/>
          </a:prstGeom>
        </p:spPr>
        <p:txBody>
          <a:bodyPr wrap="square">
            <a:spAutoFit/>
          </a:bodyPr>
          <a:lstStyle/>
          <a:p>
            <a:r>
              <a:rPr lang="en-US" sz="2800" dirty="0" smtClean="0">
                <a:solidFill>
                  <a:srgbClr val="002060"/>
                </a:solidFill>
                <a:latin typeface="Calibri" panose="020F0502020204030204" pitchFamily="34" charset="0"/>
              </a:rPr>
              <a:t>College 1 Institute</a:t>
            </a:r>
          </a:p>
          <a:p>
            <a:pPr marL="457200" indent="-457200">
              <a:buFont typeface="Arial" panose="020B0604020202020204" pitchFamily="34" charset="0"/>
              <a:buChar char="•"/>
            </a:pPr>
            <a:r>
              <a:rPr lang="en-US" sz="2800" dirty="0" smtClean="0">
                <a:solidFill>
                  <a:srgbClr val="002060"/>
                </a:solidFill>
                <a:latin typeface="Calibri" panose="020F0502020204030204" pitchFamily="34" charset="0"/>
              </a:rPr>
              <a:t>Intensive </a:t>
            </a:r>
            <a:r>
              <a:rPr lang="en-US" sz="2800" dirty="0">
                <a:solidFill>
                  <a:srgbClr val="002060"/>
                </a:solidFill>
                <a:latin typeface="Calibri" panose="020F0502020204030204" pitchFamily="34" charset="0"/>
              </a:rPr>
              <a:t>Professional Learning: 3 day summer institute with monthly follow ups</a:t>
            </a:r>
          </a:p>
          <a:p>
            <a:pPr marL="457200" indent="-457200">
              <a:buFont typeface="Arial" panose="020B0604020202020204" pitchFamily="34" charset="0"/>
              <a:buChar char="•"/>
            </a:pPr>
            <a:r>
              <a:rPr lang="en-US" sz="2800" dirty="0">
                <a:solidFill>
                  <a:srgbClr val="002060"/>
                </a:solidFill>
                <a:latin typeface="Calibri" panose="020F0502020204030204" pitchFamily="34" charset="0"/>
              </a:rPr>
              <a:t>50 instructors from all 12 divisions on campus plus staff and managers</a:t>
            </a:r>
          </a:p>
          <a:p>
            <a:pPr marL="457200" indent="-457200">
              <a:buFont typeface="Arial" panose="020B0604020202020204" pitchFamily="34" charset="0"/>
              <a:buChar char="•"/>
            </a:pPr>
            <a:r>
              <a:rPr lang="en-US" sz="2800" dirty="0">
                <a:solidFill>
                  <a:srgbClr val="002060"/>
                </a:solidFill>
                <a:latin typeface="Calibri" panose="020F0502020204030204" pitchFamily="34" charset="0"/>
              </a:rPr>
              <a:t>Mentor pods</a:t>
            </a:r>
          </a:p>
        </p:txBody>
      </p:sp>
      <p:pic>
        <p:nvPicPr>
          <p:cNvPr id="3" name="Content Placeholder 8" descr="Norms Building.jpg"/>
          <p:cNvPicPr>
            <a:picLocks noChangeAspect="1"/>
          </p:cNvPicPr>
          <p:nvPr/>
        </p:nvPicPr>
        <p:blipFill rotWithShape="1">
          <a:blip r:embed="rId2"/>
          <a:srcRect t="7467" b="1974"/>
          <a:stretch/>
        </p:blipFill>
        <p:spPr>
          <a:xfrm>
            <a:off x="4673600" y="3276600"/>
            <a:ext cx="3410031" cy="2057400"/>
          </a:xfrm>
          <a:prstGeom prst="rect">
            <a:avLst/>
          </a:prstGeom>
          <a:ln>
            <a:solidFill>
              <a:schemeClr val="tx1"/>
            </a:solidFill>
          </a:ln>
          <a:effectLst>
            <a:outerShdw blurRad="50800" dist="38100" dir="2700000" algn="tl" rotWithShape="0">
              <a:prstClr val="black">
                <a:alpha val="40000"/>
              </a:prstClr>
            </a:outerShdw>
          </a:effectLst>
        </p:spPr>
      </p:pic>
      <p:sp>
        <p:nvSpPr>
          <p:cNvPr id="4" name="Rectangle 3"/>
          <p:cNvSpPr/>
          <p:nvPr/>
        </p:nvSpPr>
        <p:spPr>
          <a:xfrm>
            <a:off x="914400" y="5498068"/>
            <a:ext cx="6781023" cy="707886"/>
          </a:xfrm>
          <a:prstGeom prst="rect">
            <a:avLst/>
          </a:prstGeom>
        </p:spPr>
        <p:txBody>
          <a:bodyPr wrap="none">
            <a:spAutoFit/>
          </a:bodyPr>
          <a:lstStyle/>
          <a:p>
            <a:r>
              <a:rPr lang="en-US" sz="4000" b="1" dirty="0">
                <a:solidFill>
                  <a:srgbClr val="002060"/>
                </a:solidFill>
                <a:latin typeface="Calibri" panose="020F0502020204030204" pitchFamily="34" charset="0"/>
              </a:rPr>
              <a:t>College 1 </a:t>
            </a:r>
            <a:r>
              <a:rPr lang="en-US" sz="4000" b="1" dirty="0" smtClean="0">
                <a:solidFill>
                  <a:srgbClr val="002060"/>
                </a:solidFill>
                <a:latin typeface="Calibri" panose="020F0502020204030204" pitchFamily="34" charset="0"/>
              </a:rPr>
              <a:t>Professional Learning</a:t>
            </a:r>
            <a:endParaRPr lang="en-US" sz="40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3112597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2819400"/>
            <a:ext cx="7227235" cy="1077218"/>
          </a:xfrm>
          <a:prstGeom prst="rect">
            <a:avLst/>
          </a:prstGeom>
        </p:spPr>
        <p:txBody>
          <a:bodyPr wrap="none">
            <a:spAutoFit/>
          </a:bodyPr>
          <a:lstStyle/>
          <a:p>
            <a:r>
              <a:rPr lang="en-US" sz="3200" dirty="0">
                <a:solidFill>
                  <a:srgbClr val="002060"/>
                </a:solidFill>
                <a:latin typeface="Calibri" panose="020F0502020204030204" pitchFamily="34" charset="0"/>
                <a:hlinkClick r:id="rId2"/>
              </a:rPr>
              <a:t>http://</a:t>
            </a:r>
            <a:r>
              <a:rPr lang="en-US" sz="3200" dirty="0" smtClean="0">
                <a:solidFill>
                  <a:srgbClr val="002060"/>
                </a:solidFill>
                <a:latin typeface="Calibri" panose="020F0502020204030204" pitchFamily="34" charset="0"/>
                <a:hlinkClick r:id="rId2"/>
              </a:rPr>
              <a:t>demystifytheeportfolio.weebly.com</a:t>
            </a:r>
            <a:endParaRPr lang="en-US" sz="3200" dirty="0" smtClean="0">
              <a:solidFill>
                <a:srgbClr val="002060"/>
              </a:solidFill>
              <a:latin typeface="Calibri" panose="020F0502020204030204" pitchFamily="34" charset="0"/>
            </a:endParaRPr>
          </a:p>
          <a:p>
            <a:endParaRPr lang="en-US" sz="3200" dirty="0">
              <a:solidFill>
                <a:srgbClr val="002060"/>
              </a:solidFill>
              <a:latin typeface="Calibri" panose="020F0502020204030204" pitchFamily="34" charset="0"/>
            </a:endParaRPr>
          </a:p>
        </p:txBody>
      </p:sp>
      <p:sp>
        <p:nvSpPr>
          <p:cNvPr id="3" name="TextBox 2"/>
          <p:cNvSpPr txBox="1"/>
          <p:nvPr/>
        </p:nvSpPr>
        <p:spPr>
          <a:xfrm>
            <a:off x="914400" y="5437257"/>
            <a:ext cx="6172200" cy="707886"/>
          </a:xfrm>
          <a:prstGeom prst="rect">
            <a:avLst/>
          </a:prstGeom>
          <a:noFill/>
        </p:spPr>
        <p:txBody>
          <a:bodyPr wrap="square" rtlCol="0">
            <a:spAutoFit/>
          </a:bodyPr>
          <a:lstStyle/>
          <a:p>
            <a:r>
              <a:rPr lang="en-US" sz="4000" b="1" dirty="0" err="1" smtClean="0">
                <a:solidFill>
                  <a:srgbClr val="002060"/>
                </a:solidFill>
                <a:latin typeface="Calibri" panose="020F0502020204030204" pitchFamily="34" charset="0"/>
              </a:rPr>
              <a:t>ePortfolio</a:t>
            </a:r>
            <a:endParaRPr lang="en-US" sz="40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8292417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105400"/>
            <a:ext cx="7772400" cy="1600200"/>
          </a:xfrm>
        </p:spPr>
        <p:txBody>
          <a:bodyPr>
            <a:normAutofit fontScale="90000"/>
          </a:bodyPr>
          <a:lstStyle/>
          <a:p>
            <a:pPr algn="ctr"/>
            <a:r>
              <a:rPr lang="en-US" sz="4400" b="1" dirty="0" smtClean="0">
                <a:solidFill>
                  <a:srgbClr val="002060"/>
                </a:solidFill>
                <a:latin typeface="Calibri" panose="020F0502020204030204" pitchFamily="34" charset="0"/>
              </a:rPr>
              <a:t>Dream/Pair/Share</a:t>
            </a:r>
            <a:br>
              <a:rPr lang="en-US" sz="4400" b="1" dirty="0" smtClean="0">
                <a:solidFill>
                  <a:srgbClr val="002060"/>
                </a:solidFill>
                <a:latin typeface="Calibri" panose="020F0502020204030204" pitchFamily="34" charset="0"/>
              </a:rPr>
            </a:br>
            <a:r>
              <a:rPr lang="en-US" sz="3100" b="1" dirty="0" smtClean="0">
                <a:solidFill>
                  <a:srgbClr val="002060"/>
                </a:solidFill>
                <a:latin typeface="Calibri" panose="020F0502020204030204" pitchFamily="34" charset="0"/>
              </a:rPr>
              <a:t>What will your FYE program look like in five years?</a:t>
            </a:r>
            <a:r>
              <a:rPr lang="en-US" sz="4400" b="1" dirty="0">
                <a:solidFill>
                  <a:srgbClr val="002060"/>
                </a:solidFill>
                <a:latin typeface="Calibri" panose="020F0502020204030204" pitchFamily="34" charset="0"/>
              </a:rPr>
              <a:t/>
            </a:r>
            <a:br>
              <a:rPr lang="en-US" sz="4400" b="1" dirty="0">
                <a:solidFill>
                  <a:srgbClr val="002060"/>
                </a:solidFill>
                <a:latin typeface="Calibri" panose="020F0502020204030204" pitchFamily="34" charset="0"/>
              </a:rPr>
            </a:br>
            <a:endParaRPr lang="en-US" sz="4400" b="1" dirty="0">
              <a:solidFill>
                <a:srgbClr val="002060"/>
              </a:solidFill>
              <a:latin typeface="Calibri" panose="020F0502020204030204" pitchFamily="34" charset="0"/>
            </a:endParaRPr>
          </a:p>
        </p:txBody>
      </p:sp>
      <p:pic>
        <p:nvPicPr>
          <p:cNvPr id="2050" name="Picture 2" descr="http://www.maybelline.com/%7E/media/Images/MNY/Global/Home/Products/Face-Makeup/Foundation/Dream-Liquid-Mousse/Porcelain-Ivory/dream-liquid-mousse-foundation_medium_model-shot_1159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9350" y="381000"/>
            <a:ext cx="4286250" cy="387993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6842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review.jpg"/>
          <p:cNvPicPr>
            <a:picLocks noChangeAspect="1"/>
          </p:cNvPicPr>
          <p:nvPr/>
        </p:nvPicPr>
        <p:blipFill>
          <a:blip r:embed="rId2"/>
          <a:srcRect l="6021" r="6021"/>
          <a:stretch>
            <a:fillRect/>
          </a:stretch>
        </p:blipFill>
        <p:spPr bwMode="auto">
          <a:xfrm>
            <a:off x="4876800" y="893415"/>
            <a:ext cx="3255139" cy="403859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3" name="Rectangle 2"/>
          <p:cNvSpPr/>
          <p:nvPr/>
        </p:nvSpPr>
        <p:spPr>
          <a:xfrm>
            <a:off x="838200" y="1372612"/>
            <a:ext cx="3657600" cy="3046988"/>
          </a:xfrm>
          <a:prstGeom prst="rect">
            <a:avLst/>
          </a:prstGeom>
        </p:spPr>
        <p:txBody>
          <a:bodyPr wrap="square">
            <a:spAutoFit/>
          </a:bodyPr>
          <a:lstStyle/>
          <a:p>
            <a:pPr marL="457200" indent="-457200">
              <a:buFont typeface="Arial" panose="020B0604020202020204" pitchFamily="34" charset="0"/>
              <a:buChar char="•"/>
            </a:pPr>
            <a:r>
              <a:rPr lang="en-US" sz="2400" dirty="0">
                <a:solidFill>
                  <a:srgbClr val="002060"/>
                </a:solidFill>
                <a:latin typeface="Calibri" panose="020F0502020204030204" pitchFamily="34" charset="0"/>
              </a:rPr>
              <a:t>Use </a:t>
            </a:r>
            <a:r>
              <a:rPr lang="en-US" sz="2400" dirty="0" smtClean="0">
                <a:solidFill>
                  <a:srgbClr val="002060"/>
                </a:solidFill>
                <a:latin typeface="Calibri" panose="020F0502020204030204" pitchFamily="34" charset="0"/>
              </a:rPr>
              <a:t>research-based </a:t>
            </a:r>
            <a:r>
              <a:rPr lang="en-US" sz="2400" dirty="0">
                <a:solidFill>
                  <a:srgbClr val="002060"/>
                </a:solidFill>
                <a:latin typeface="Calibri" panose="020F0502020204030204" pitchFamily="34" charset="0"/>
              </a:rPr>
              <a:t>best practices</a:t>
            </a:r>
          </a:p>
          <a:p>
            <a:pPr marL="457200" indent="-457200">
              <a:buFont typeface="Arial" panose="020B0604020202020204" pitchFamily="34" charset="0"/>
              <a:buChar char="•"/>
            </a:pPr>
            <a:r>
              <a:rPr lang="en-US" sz="2400" dirty="0">
                <a:solidFill>
                  <a:srgbClr val="002060"/>
                </a:solidFill>
                <a:latin typeface="Calibri" panose="020F0502020204030204" pitchFamily="34" charset="0"/>
              </a:rPr>
              <a:t>Read </a:t>
            </a:r>
            <a:r>
              <a:rPr lang="en-US" sz="2400" dirty="0" smtClean="0">
                <a:solidFill>
                  <a:srgbClr val="002060"/>
                </a:solidFill>
                <a:latin typeface="Calibri" panose="020F0502020204030204" pitchFamily="34" charset="0"/>
              </a:rPr>
              <a:t>together</a:t>
            </a:r>
            <a:endParaRPr lang="en-US" sz="2400" dirty="0">
              <a:solidFill>
                <a:srgbClr val="002060"/>
              </a:solidFill>
              <a:latin typeface="Calibri" panose="020F0502020204030204" pitchFamily="34" charset="0"/>
            </a:endParaRPr>
          </a:p>
          <a:p>
            <a:pPr marL="457200" indent="-457200">
              <a:buFont typeface="Arial" panose="020B0604020202020204" pitchFamily="34" charset="0"/>
              <a:buChar char="•"/>
            </a:pPr>
            <a:r>
              <a:rPr lang="en-US" sz="2400" dirty="0">
                <a:solidFill>
                  <a:srgbClr val="002060"/>
                </a:solidFill>
                <a:latin typeface="Calibri" panose="020F0502020204030204" pitchFamily="34" charset="0"/>
              </a:rPr>
              <a:t>Tolerate </a:t>
            </a:r>
            <a:r>
              <a:rPr lang="en-US" sz="2400" dirty="0" smtClean="0">
                <a:solidFill>
                  <a:srgbClr val="002060"/>
                </a:solidFill>
                <a:latin typeface="Calibri" panose="020F0502020204030204" pitchFamily="34" charset="0"/>
              </a:rPr>
              <a:t>vulnerability</a:t>
            </a:r>
            <a:endParaRPr lang="en-US" sz="2400" dirty="0">
              <a:solidFill>
                <a:srgbClr val="002060"/>
              </a:solidFill>
              <a:latin typeface="Calibri" panose="020F0502020204030204" pitchFamily="34" charset="0"/>
            </a:endParaRPr>
          </a:p>
          <a:p>
            <a:pPr marL="914400" lvl="1" indent="-457200">
              <a:buFont typeface="Arial" panose="020B0604020202020204" pitchFamily="34" charset="0"/>
              <a:buChar char="•"/>
            </a:pPr>
            <a:r>
              <a:rPr lang="en-US" sz="2400" dirty="0">
                <a:solidFill>
                  <a:srgbClr val="002060"/>
                </a:solidFill>
                <a:latin typeface="Calibri" panose="020F0502020204030204" pitchFamily="34" charset="0"/>
              </a:rPr>
              <a:t>Invite</a:t>
            </a:r>
          </a:p>
          <a:p>
            <a:pPr marL="914400" lvl="1" indent="-457200">
              <a:buFont typeface="Arial" panose="020B0604020202020204" pitchFamily="34" charset="0"/>
              <a:buChar char="•"/>
            </a:pPr>
            <a:r>
              <a:rPr lang="en-US" sz="2400" dirty="0">
                <a:solidFill>
                  <a:srgbClr val="002060"/>
                </a:solidFill>
                <a:latin typeface="Calibri" panose="020F0502020204030204" pitchFamily="34" charset="0"/>
              </a:rPr>
              <a:t>Assess</a:t>
            </a:r>
          </a:p>
          <a:p>
            <a:pPr marL="914400" lvl="1" indent="-457200">
              <a:buFont typeface="Arial" panose="020B0604020202020204" pitchFamily="34" charset="0"/>
              <a:buChar char="•"/>
            </a:pPr>
            <a:r>
              <a:rPr lang="en-US" sz="2400" dirty="0">
                <a:solidFill>
                  <a:srgbClr val="002060"/>
                </a:solidFill>
                <a:latin typeface="Calibri" panose="020F0502020204030204" pitchFamily="34" charset="0"/>
              </a:rPr>
              <a:t>Revise</a:t>
            </a:r>
          </a:p>
          <a:p>
            <a:pPr marL="457200" indent="-457200">
              <a:buFont typeface="Arial" panose="020B0604020202020204" pitchFamily="34" charset="0"/>
              <a:buChar char="•"/>
            </a:pPr>
            <a:r>
              <a:rPr lang="en-US" sz="2400" dirty="0">
                <a:solidFill>
                  <a:srgbClr val="002060"/>
                </a:solidFill>
                <a:latin typeface="Calibri" panose="020F0502020204030204" pitchFamily="34" charset="0"/>
              </a:rPr>
              <a:t>Remember </a:t>
            </a:r>
            <a:r>
              <a:rPr lang="en-US" sz="2400" dirty="0" smtClean="0">
                <a:solidFill>
                  <a:srgbClr val="002060"/>
                </a:solidFill>
                <a:latin typeface="Calibri" panose="020F0502020204030204" pitchFamily="34" charset="0"/>
              </a:rPr>
              <a:t>why</a:t>
            </a:r>
            <a:endParaRPr lang="en-US" sz="2400" dirty="0">
              <a:solidFill>
                <a:srgbClr val="002060"/>
              </a:solidFill>
              <a:latin typeface="Calibri" panose="020F0502020204030204" pitchFamily="34" charset="0"/>
            </a:endParaRPr>
          </a:p>
        </p:txBody>
      </p:sp>
      <p:sp>
        <p:nvSpPr>
          <p:cNvPr id="4" name="TextBox 3"/>
          <p:cNvSpPr txBox="1"/>
          <p:nvPr/>
        </p:nvSpPr>
        <p:spPr>
          <a:xfrm>
            <a:off x="762000" y="5486400"/>
            <a:ext cx="7507941" cy="707886"/>
          </a:xfrm>
          <a:prstGeom prst="rect">
            <a:avLst/>
          </a:prstGeom>
          <a:noFill/>
        </p:spPr>
        <p:txBody>
          <a:bodyPr wrap="square" rtlCol="0">
            <a:spAutoFit/>
          </a:bodyPr>
          <a:lstStyle/>
          <a:p>
            <a:r>
              <a:rPr lang="en-US" sz="4000" b="1" dirty="0" smtClean="0">
                <a:solidFill>
                  <a:srgbClr val="002060"/>
                </a:solidFill>
                <a:latin typeface="Calibri" panose="020F0502020204030204" pitchFamily="34" charset="0"/>
              </a:rPr>
              <a:t>Foundational Principles</a:t>
            </a:r>
            <a:endParaRPr lang="en-US" sz="40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15297705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0"/>
            <a:ext cx="6781800" cy="1600200"/>
          </a:xfrm>
        </p:spPr>
        <p:txBody>
          <a:bodyPr>
            <a:normAutofit/>
          </a:bodyPr>
          <a:lstStyle/>
          <a:p>
            <a:pPr algn="ctr"/>
            <a:r>
              <a:rPr lang="en-US" sz="4800" b="1" dirty="0" smtClean="0">
                <a:solidFill>
                  <a:srgbClr val="002060"/>
                </a:solidFill>
                <a:latin typeface="Calibri" panose="020F0502020204030204" pitchFamily="34" charset="0"/>
              </a:rPr>
              <a:t>Jigsaw data entry activity</a:t>
            </a:r>
            <a:endParaRPr lang="en-US" sz="4800" b="1" dirty="0">
              <a:solidFill>
                <a:srgbClr val="002060"/>
              </a:solidFill>
              <a:latin typeface="Calibri" panose="020F0502020204030204" pitchFamily="34" charset="0"/>
            </a:endParaRPr>
          </a:p>
        </p:txBody>
      </p:sp>
      <p:pic>
        <p:nvPicPr>
          <p:cNvPr id="1026" name="Picture 2" descr="http://www.freevector.com/site_media/preview_images/FreeVector-Jigsaw-Puzz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381000"/>
            <a:ext cx="6184872"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4145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334000"/>
            <a:ext cx="6781800" cy="838200"/>
          </a:xfrm>
        </p:spPr>
        <p:txBody>
          <a:bodyPr>
            <a:normAutofit/>
          </a:bodyPr>
          <a:lstStyle/>
          <a:p>
            <a:r>
              <a:rPr lang="en-US" sz="4400" b="1" dirty="0" smtClean="0">
                <a:solidFill>
                  <a:srgbClr val="002060"/>
                </a:solidFill>
                <a:latin typeface="Calibri" panose="020F0502020204030204" pitchFamily="34" charset="0"/>
                <a:ea typeface="Tahoma" panose="020B0604030504040204" pitchFamily="34" charset="0"/>
                <a:cs typeface="Tahoma" panose="020B0604030504040204" pitchFamily="34" charset="0"/>
              </a:rPr>
              <a:t>FYP 2012 Cohort</a:t>
            </a:r>
            <a:endParaRPr lang="en-US" sz="4400" b="1" dirty="0">
              <a:solidFill>
                <a:srgbClr val="002060"/>
              </a:solidFill>
              <a:latin typeface="Calibri" panose="020F0502020204030204" pitchFamily="34" charset="0"/>
              <a:ea typeface="Tahoma" panose="020B0604030504040204" pitchFamily="34" charset="0"/>
              <a:cs typeface="Tahoma" panose="020B0604030504040204" pitchFamily="34" charset="0"/>
            </a:endParaRPr>
          </a:p>
        </p:txBody>
      </p:sp>
      <p:sp>
        <p:nvSpPr>
          <p:cNvPr id="3" name="TextBox 2"/>
          <p:cNvSpPr txBox="1"/>
          <p:nvPr/>
        </p:nvSpPr>
        <p:spPr>
          <a:xfrm>
            <a:off x="6172200" y="5875020"/>
            <a:ext cx="2240280" cy="584775"/>
          </a:xfrm>
          <a:prstGeom prst="rect">
            <a:avLst/>
          </a:prstGeom>
          <a:noFill/>
        </p:spPr>
        <p:txBody>
          <a:bodyPr wrap="square" rtlCol="0">
            <a:spAutoFit/>
          </a:bodyPr>
          <a:lstStyle/>
          <a:p>
            <a:pPr algn="r" defTabSz="457200"/>
            <a:r>
              <a:rPr lang="en-US" sz="1600" dirty="0" smtClean="0">
                <a:solidFill>
                  <a:srgbClr val="002060"/>
                </a:solidFill>
                <a:latin typeface="Calibri" panose="020F0502020204030204" pitchFamily="34" charset="0"/>
              </a:rPr>
              <a:t>Office of Institutional Effectiveness, 2014</a:t>
            </a:r>
            <a:endParaRPr lang="en-US" sz="1600" dirty="0">
              <a:solidFill>
                <a:srgbClr val="002060"/>
              </a:solidFill>
              <a:latin typeface="Calibri" panose="020F0502020204030204" pitchFamily="34" charset="0"/>
            </a:endParaRPr>
          </a:p>
        </p:txBody>
      </p:sp>
      <p:sp>
        <p:nvSpPr>
          <p:cNvPr id="5" name="Rectangle 4"/>
          <p:cNvSpPr/>
          <p:nvPr/>
        </p:nvSpPr>
        <p:spPr>
          <a:xfrm>
            <a:off x="796843" y="6216134"/>
            <a:ext cx="2266967" cy="307777"/>
          </a:xfrm>
          <a:prstGeom prst="rect">
            <a:avLst/>
          </a:prstGeom>
        </p:spPr>
        <p:txBody>
          <a:bodyPr wrap="none">
            <a:spAutoFit/>
          </a:bodyPr>
          <a:lstStyle/>
          <a:p>
            <a:pPr defTabSz="457200"/>
            <a:r>
              <a:rPr lang="en-US" sz="1400" dirty="0">
                <a:solidFill>
                  <a:srgbClr val="002060"/>
                </a:solidFill>
                <a:latin typeface="Calibri" panose="020F0502020204030204" pitchFamily="34" charset="0"/>
              </a:rPr>
              <a:t>FYP </a:t>
            </a:r>
            <a:r>
              <a:rPr lang="en-US" sz="1400" dirty="0" smtClean="0">
                <a:solidFill>
                  <a:srgbClr val="002060"/>
                </a:solidFill>
                <a:latin typeface="Calibri" panose="020F0502020204030204" pitchFamily="34" charset="0"/>
              </a:rPr>
              <a:t>n=764, </a:t>
            </a:r>
            <a:r>
              <a:rPr lang="en-US" sz="1400" dirty="0">
                <a:solidFill>
                  <a:srgbClr val="002060"/>
                </a:solidFill>
                <a:latin typeface="Calibri" panose="020F0502020204030204" pitchFamily="34" charset="0"/>
              </a:rPr>
              <a:t>non-FYP </a:t>
            </a:r>
            <a:r>
              <a:rPr lang="en-US" sz="1400" dirty="0" smtClean="0">
                <a:solidFill>
                  <a:srgbClr val="002060"/>
                </a:solidFill>
                <a:latin typeface="Calibri" panose="020F0502020204030204" pitchFamily="34" charset="0"/>
              </a:rPr>
              <a:t>n=4,396</a:t>
            </a:r>
            <a:endParaRPr lang="en-US" sz="1400" dirty="0">
              <a:solidFill>
                <a:srgbClr val="002060"/>
              </a:solidFill>
              <a:latin typeface="Calibri" panose="020F0502020204030204" pitchFamily="34" charset="0"/>
            </a:endParaRPr>
          </a:p>
        </p:txBody>
      </p:sp>
      <p:graphicFrame>
        <p:nvGraphicFramePr>
          <p:cNvPr id="13" name="Content Placeholder 12"/>
          <p:cNvGraphicFramePr>
            <a:graphicFrameLocks noGrp="1"/>
          </p:cNvGraphicFramePr>
          <p:nvPr>
            <p:ph sz="half" idx="1"/>
            <p:extLst>
              <p:ext uri="{D42A27DB-BD31-4B8C-83A1-F6EECF244321}">
                <p14:modId xmlns:p14="http://schemas.microsoft.com/office/powerpoint/2010/main" val="1247000452"/>
              </p:ext>
            </p:extLst>
          </p:nvPr>
        </p:nvGraphicFramePr>
        <p:xfrm>
          <a:off x="762000" y="609599"/>
          <a:ext cx="3657600" cy="45719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ontent Placeholder 12"/>
          <p:cNvGraphicFramePr>
            <a:graphicFrameLocks noGrp="1"/>
          </p:cNvGraphicFramePr>
          <p:nvPr>
            <p:ph sz="half" idx="2"/>
            <p:extLst>
              <p:ext uri="{D42A27DB-BD31-4B8C-83A1-F6EECF244321}">
                <p14:modId xmlns:p14="http://schemas.microsoft.com/office/powerpoint/2010/main" val="1507316530"/>
              </p:ext>
            </p:extLst>
          </p:nvPr>
        </p:nvGraphicFramePr>
        <p:xfrm>
          <a:off x="4648200" y="609600"/>
          <a:ext cx="376428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7291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334000"/>
            <a:ext cx="6781800" cy="838200"/>
          </a:xfrm>
        </p:spPr>
        <p:txBody>
          <a:bodyPr>
            <a:normAutofit/>
          </a:bodyPr>
          <a:lstStyle/>
          <a:p>
            <a:r>
              <a:rPr lang="en-US" sz="4400" b="1" dirty="0" smtClean="0">
                <a:solidFill>
                  <a:srgbClr val="002060"/>
                </a:solidFill>
                <a:latin typeface="Calibri" panose="020F0502020204030204" pitchFamily="34" charset="0"/>
                <a:ea typeface="Tahoma" panose="020B0604030504040204" pitchFamily="34" charset="0"/>
                <a:cs typeface="Tahoma" panose="020B0604030504040204" pitchFamily="34" charset="0"/>
              </a:rPr>
              <a:t>FYP 2012 Cohort</a:t>
            </a:r>
            <a:endParaRPr lang="en-US" sz="4400" b="1" dirty="0">
              <a:solidFill>
                <a:srgbClr val="002060"/>
              </a:solidFill>
              <a:latin typeface="Calibri" panose="020F0502020204030204" pitchFamily="34" charset="0"/>
              <a:ea typeface="Tahoma" panose="020B0604030504040204" pitchFamily="34" charset="0"/>
              <a:cs typeface="Tahoma" panose="020B0604030504040204" pitchFamily="34" charset="0"/>
            </a:endParaRPr>
          </a:p>
        </p:txBody>
      </p:sp>
      <p:sp>
        <p:nvSpPr>
          <p:cNvPr id="3" name="TextBox 2"/>
          <p:cNvSpPr txBox="1"/>
          <p:nvPr/>
        </p:nvSpPr>
        <p:spPr>
          <a:xfrm>
            <a:off x="6172200" y="5875020"/>
            <a:ext cx="2240280" cy="584775"/>
          </a:xfrm>
          <a:prstGeom prst="rect">
            <a:avLst/>
          </a:prstGeom>
          <a:noFill/>
        </p:spPr>
        <p:txBody>
          <a:bodyPr wrap="square" rtlCol="0">
            <a:spAutoFit/>
          </a:bodyPr>
          <a:lstStyle/>
          <a:p>
            <a:pPr algn="r" defTabSz="457200"/>
            <a:r>
              <a:rPr lang="en-US" sz="1600" dirty="0" smtClean="0">
                <a:solidFill>
                  <a:srgbClr val="002060"/>
                </a:solidFill>
                <a:latin typeface="Calibri" panose="020F0502020204030204" pitchFamily="34" charset="0"/>
              </a:rPr>
              <a:t>Office of Institutional Effectiveness, 2014</a:t>
            </a:r>
            <a:endParaRPr lang="en-US" sz="1600" dirty="0">
              <a:solidFill>
                <a:srgbClr val="002060"/>
              </a:solidFill>
              <a:latin typeface="Calibri" panose="020F0502020204030204" pitchFamily="34" charset="0"/>
            </a:endParaRPr>
          </a:p>
        </p:txBody>
      </p:sp>
      <p:sp>
        <p:nvSpPr>
          <p:cNvPr id="5" name="Rectangle 4"/>
          <p:cNvSpPr/>
          <p:nvPr/>
        </p:nvSpPr>
        <p:spPr>
          <a:xfrm>
            <a:off x="796843" y="6216134"/>
            <a:ext cx="2266967" cy="307777"/>
          </a:xfrm>
          <a:prstGeom prst="rect">
            <a:avLst/>
          </a:prstGeom>
        </p:spPr>
        <p:txBody>
          <a:bodyPr wrap="none">
            <a:spAutoFit/>
          </a:bodyPr>
          <a:lstStyle/>
          <a:p>
            <a:pPr defTabSz="457200"/>
            <a:r>
              <a:rPr lang="en-US" sz="1400" dirty="0">
                <a:solidFill>
                  <a:srgbClr val="002060"/>
                </a:solidFill>
                <a:latin typeface="Calibri" panose="020F0502020204030204" pitchFamily="34" charset="0"/>
              </a:rPr>
              <a:t>FYP </a:t>
            </a:r>
            <a:r>
              <a:rPr lang="en-US" sz="1400" dirty="0" smtClean="0">
                <a:solidFill>
                  <a:srgbClr val="002060"/>
                </a:solidFill>
                <a:latin typeface="Calibri" panose="020F0502020204030204" pitchFamily="34" charset="0"/>
              </a:rPr>
              <a:t>n=764, </a:t>
            </a:r>
            <a:r>
              <a:rPr lang="en-US" sz="1400" dirty="0">
                <a:solidFill>
                  <a:srgbClr val="002060"/>
                </a:solidFill>
                <a:latin typeface="Calibri" panose="020F0502020204030204" pitchFamily="34" charset="0"/>
              </a:rPr>
              <a:t>non-FYP </a:t>
            </a:r>
            <a:r>
              <a:rPr lang="en-US" sz="1400" dirty="0" smtClean="0">
                <a:solidFill>
                  <a:srgbClr val="002060"/>
                </a:solidFill>
                <a:latin typeface="Calibri" panose="020F0502020204030204" pitchFamily="34" charset="0"/>
              </a:rPr>
              <a:t>n=4,396</a:t>
            </a:r>
            <a:endParaRPr lang="en-US" sz="1400" dirty="0">
              <a:solidFill>
                <a:srgbClr val="002060"/>
              </a:solidFill>
              <a:latin typeface="Calibri" panose="020F0502020204030204" pitchFamily="34" charset="0"/>
            </a:endParaRPr>
          </a:p>
        </p:txBody>
      </p:sp>
      <p:graphicFrame>
        <p:nvGraphicFramePr>
          <p:cNvPr id="13" name="Content Placeholder 12"/>
          <p:cNvGraphicFramePr>
            <a:graphicFrameLocks noGrp="1"/>
          </p:cNvGraphicFramePr>
          <p:nvPr>
            <p:ph sz="half" idx="1"/>
            <p:extLst>
              <p:ext uri="{D42A27DB-BD31-4B8C-83A1-F6EECF244321}">
                <p14:modId xmlns:p14="http://schemas.microsoft.com/office/powerpoint/2010/main" val="4292713710"/>
              </p:ext>
            </p:extLst>
          </p:nvPr>
        </p:nvGraphicFramePr>
        <p:xfrm>
          <a:off x="762000" y="609599"/>
          <a:ext cx="3657600" cy="45719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12"/>
          <p:cNvGraphicFramePr>
            <a:graphicFrameLocks noGrp="1"/>
          </p:cNvGraphicFramePr>
          <p:nvPr>
            <p:ph sz="half" idx="2"/>
            <p:extLst>
              <p:ext uri="{D42A27DB-BD31-4B8C-83A1-F6EECF244321}">
                <p14:modId xmlns:p14="http://schemas.microsoft.com/office/powerpoint/2010/main" val="738382058"/>
              </p:ext>
            </p:extLst>
          </p:nvPr>
        </p:nvGraphicFramePr>
        <p:xfrm>
          <a:off x="4648200" y="609600"/>
          <a:ext cx="3657600" cy="4572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16612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4724400"/>
            <a:ext cx="71755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5526087"/>
            <a:ext cx="3951287"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http://blog.bestbullysticks.com/wp-content/uploads/2012/01/DIG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81000"/>
            <a:ext cx="4278312" cy="436800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804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b="1" dirty="0" smtClean="0">
                <a:solidFill>
                  <a:srgbClr val="002060"/>
                </a:solidFill>
                <a:latin typeface="Calibri" panose="020F0502020204030204" pitchFamily="34" charset="0"/>
              </a:rPr>
              <a:t>Propensity Score Matching</a:t>
            </a:r>
            <a:endParaRPr lang="en-US" sz="4400" b="1" dirty="0">
              <a:solidFill>
                <a:srgbClr val="002060"/>
              </a:solidFill>
              <a:latin typeface="Calibri" panose="020F0502020204030204" pitchFamily="34" charset="0"/>
            </a:endParaRPr>
          </a:p>
        </p:txBody>
      </p:sp>
      <p:sp>
        <p:nvSpPr>
          <p:cNvPr id="6" name="Content Placeholder 5"/>
          <p:cNvSpPr>
            <a:spLocks noGrp="1"/>
          </p:cNvSpPr>
          <p:nvPr>
            <p:ph idx="1"/>
          </p:nvPr>
        </p:nvSpPr>
        <p:spPr>
          <a:xfrm>
            <a:off x="762000" y="914400"/>
            <a:ext cx="7543800" cy="4343400"/>
          </a:xfrm>
        </p:spPr>
        <p:txBody>
          <a:bodyPr>
            <a:noAutofit/>
          </a:bodyPr>
          <a:lstStyle/>
          <a:p>
            <a:r>
              <a:rPr lang="en-US" sz="2800" dirty="0" smtClean="0">
                <a:solidFill>
                  <a:srgbClr val="002060"/>
                </a:solidFill>
                <a:latin typeface="Calibri" panose="020F0502020204030204" pitchFamily="34" charset="0"/>
              </a:rPr>
              <a:t>Builds a comparison group that is as similar as possible to the cohort of interest (FYP)</a:t>
            </a:r>
          </a:p>
          <a:p>
            <a:r>
              <a:rPr lang="en-US" sz="2800" dirty="0" smtClean="0">
                <a:solidFill>
                  <a:srgbClr val="002060"/>
                </a:solidFill>
                <a:latin typeface="Calibri" panose="020F0502020204030204" pitchFamily="34" charset="0"/>
              </a:rPr>
              <a:t>Approximates random assignment (the “Gold” standard in experimental research)</a:t>
            </a:r>
          </a:p>
          <a:p>
            <a:r>
              <a:rPr lang="en-US" sz="2800" dirty="0" smtClean="0">
                <a:solidFill>
                  <a:srgbClr val="002060"/>
                </a:solidFill>
                <a:latin typeface="Calibri" panose="020F0502020204030204" pitchFamily="34" charset="0"/>
              </a:rPr>
              <a:t>Provides the ability to make stronger inferences of cause and effect</a:t>
            </a:r>
          </a:p>
          <a:p>
            <a:r>
              <a:rPr lang="en-US" sz="2800" dirty="0" smtClean="0">
                <a:solidFill>
                  <a:srgbClr val="002060"/>
                </a:solidFill>
                <a:latin typeface="Calibri" panose="020F0502020204030204" pitchFamily="34" charset="0"/>
              </a:rPr>
              <a:t>Allows us to determine if it is the treatment (FYP) or other characteristics of the FYP students that “cause” the outcomes of interest</a:t>
            </a:r>
            <a:endParaRPr lang="en-US" sz="28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3248303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334000"/>
            <a:ext cx="6781800" cy="838200"/>
          </a:xfrm>
        </p:spPr>
        <p:txBody>
          <a:bodyPr>
            <a:normAutofit/>
          </a:bodyPr>
          <a:lstStyle/>
          <a:p>
            <a:r>
              <a:rPr lang="en-US" sz="4400" b="1" dirty="0" smtClean="0">
                <a:solidFill>
                  <a:srgbClr val="002060"/>
                </a:solidFill>
                <a:latin typeface="Calibri" panose="020F0502020204030204" pitchFamily="34" charset="0"/>
                <a:ea typeface="Tahoma" panose="020B0604030504040204" pitchFamily="34" charset="0"/>
                <a:cs typeface="Tahoma" panose="020B0604030504040204" pitchFamily="34" charset="0"/>
              </a:rPr>
              <a:t>FYP 2012 Cohort</a:t>
            </a:r>
            <a:endParaRPr lang="en-US" sz="4400" b="1" dirty="0">
              <a:solidFill>
                <a:srgbClr val="002060"/>
              </a:solidFill>
              <a:latin typeface="Calibri" panose="020F0502020204030204" pitchFamily="34" charset="0"/>
              <a:ea typeface="Tahoma" panose="020B0604030504040204" pitchFamily="34" charset="0"/>
              <a:cs typeface="Tahoma" panose="020B0604030504040204" pitchFamily="34" charset="0"/>
            </a:endParaRPr>
          </a:p>
        </p:txBody>
      </p:sp>
      <p:sp>
        <p:nvSpPr>
          <p:cNvPr id="3" name="TextBox 2"/>
          <p:cNvSpPr txBox="1"/>
          <p:nvPr/>
        </p:nvSpPr>
        <p:spPr>
          <a:xfrm>
            <a:off x="6172200" y="5875020"/>
            <a:ext cx="2240280" cy="584775"/>
          </a:xfrm>
          <a:prstGeom prst="rect">
            <a:avLst/>
          </a:prstGeom>
          <a:noFill/>
        </p:spPr>
        <p:txBody>
          <a:bodyPr wrap="square" rtlCol="0">
            <a:spAutoFit/>
          </a:bodyPr>
          <a:lstStyle/>
          <a:p>
            <a:pPr algn="r" defTabSz="457200"/>
            <a:r>
              <a:rPr lang="en-US" sz="1600" dirty="0" smtClean="0">
                <a:solidFill>
                  <a:srgbClr val="002060"/>
                </a:solidFill>
                <a:latin typeface="Calibri" panose="020F0502020204030204" pitchFamily="34" charset="0"/>
              </a:rPr>
              <a:t>Office of Institutional Effectiveness, 2014</a:t>
            </a:r>
            <a:endParaRPr lang="en-US" sz="1600" dirty="0">
              <a:solidFill>
                <a:srgbClr val="002060"/>
              </a:solidFill>
              <a:latin typeface="Calibri" panose="020F0502020204030204" pitchFamily="34" charset="0"/>
            </a:endParaRPr>
          </a:p>
        </p:txBody>
      </p:sp>
      <p:sp>
        <p:nvSpPr>
          <p:cNvPr id="5" name="Rectangle 4"/>
          <p:cNvSpPr/>
          <p:nvPr/>
        </p:nvSpPr>
        <p:spPr>
          <a:xfrm>
            <a:off x="796843" y="6216134"/>
            <a:ext cx="2266967" cy="307777"/>
          </a:xfrm>
          <a:prstGeom prst="rect">
            <a:avLst/>
          </a:prstGeom>
        </p:spPr>
        <p:txBody>
          <a:bodyPr wrap="none">
            <a:spAutoFit/>
          </a:bodyPr>
          <a:lstStyle/>
          <a:p>
            <a:pPr defTabSz="457200"/>
            <a:r>
              <a:rPr lang="en-US" sz="1400" dirty="0">
                <a:solidFill>
                  <a:srgbClr val="002060"/>
                </a:solidFill>
                <a:latin typeface="Calibri" panose="020F0502020204030204" pitchFamily="34" charset="0"/>
              </a:rPr>
              <a:t>FYP </a:t>
            </a:r>
            <a:r>
              <a:rPr lang="en-US" sz="1400" dirty="0" smtClean="0">
                <a:solidFill>
                  <a:srgbClr val="002060"/>
                </a:solidFill>
                <a:latin typeface="Calibri" panose="020F0502020204030204" pitchFamily="34" charset="0"/>
              </a:rPr>
              <a:t>n=764, </a:t>
            </a:r>
            <a:r>
              <a:rPr lang="en-US" sz="1400" dirty="0">
                <a:solidFill>
                  <a:srgbClr val="002060"/>
                </a:solidFill>
                <a:latin typeface="Calibri" panose="020F0502020204030204" pitchFamily="34" charset="0"/>
              </a:rPr>
              <a:t>non-FYP </a:t>
            </a:r>
            <a:r>
              <a:rPr lang="en-US" sz="1400" dirty="0" smtClean="0">
                <a:solidFill>
                  <a:srgbClr val="002060"/>
                </a:solidFill>
                <a:latin typeface="Calibri" panose="020F0502020204030204" pitchFamily="34" charset="0"/>
              </a:rPr>
              <a:t>n=4,396</a:t>
            </a:r>
            <a:endParaRPr lang="en-US" sz="1400" dirty="0">
              <a:solidFill>
                <a:srgbClr val="002060"/>
              </a:solidFill>
              <a:latin typeface="Calibri" panose="020F0502020204030204" pitchFamily="34" charset="0"/>
            </a:endParaRPr>
          </a:p>
        </p:txBody>
      </p:sp>
      <p:graphicFrame>
        <p:nvGraphicFramePr>
          <p:cNvPr id="6" name="Chart 5"/>
          <p:cNvGraphicFramePr/>
          <p:nvPr>
            <p:extLst>
              <p:ext uri="{D42A27DB-BD31-4B8C-83A1-F6EECF244321}">
                <p14:modId xmlns:p14="http://schemas.microsoft.com/office/powerpoint/2010/main" val="2345130427"/>
              </p:ext>
            </p:extLst>
          </p:nvPr>
        </p:nvGraphicFramePr>
        <p:xfrm>
          <a:off x="793955" y="762000"/>
          <a:ext cx="7493000" cy="4495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1348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334000"/>
            <a:ext cx="6781800" cy="838200"/>
          </a:xfrm>
        </p:spPr>
        <p:txBody>
          <a:bodyPr>
            <a:normAutofit/>
          </a:bodyPr>
          <a:lstStyle/>
          <a:p>
            <a:r>
              <a:rPr lang="en-US" sz="4400" b="1" dirty="0" smtClean="0">
                <a:solidFill>
                  <a:srgbClr val="002060"/>
                </a:solidFill>
                <a:latin typeface="Calibri" panose="020F0502020204030204" pitchFamily="34" charset="0"/>
                <a:ea typeface="Tahoma" panose="020B0604030504040204" pitchFamily="34" charset="0"/>
                <a:cs typeface="Tahoma" panose="020B0604030504040204" pitchFamily="34" charset="0"/>
              </a:rPr>
              <a:t>FYP 2012 Cohort</a:t>
            </a:r>
            <a:endParaRPr lang="en-US" sz="4400" b="1" dirty="0">
              <a:solidFill>
                <a:srgbClr val="002060"/>
              </a:solidFill>
              <a:latin typeface="Calibri" panose="020F0502020204030204" pitchFamily="34" charset="0"/>
              <a:ea typeface="Tahoma" panose="020B0604030504040204" pitchFamily="34" charset="0"/>
              <a:cs typeface="Tahoma" panose="020B0604030504040204" pitchFamily="34" charset="0"/>
            </a:endParaRPr>
          </a:p>
        </p:txBody>
      </p:sp>
      <p:sp>
        <p:nvSpPr>
          <p:cNvPr id="3" name="TextBox 2"/>
          <p:cNvSpPr txBox="1"/>
          <p:nvPr/>
        </p:nvSpPr>
        <p:spPr>
          <a:xfrm>
            <a:off x="6172200" y="5875020"/>
            <a:ext cx="2240280" cy="584775"/>
          </a:xfrm>
          <a:prstGeom prst="rect">
            <a:avLst/>
          </a:prstGeom>
          <a:noFill/>
        </p:spPr>
        <p:txBody>
          <a:bodyPr wrap="square" rtlCol="0">
            <a:spAutoFit/>
          </a:bodyPr>
          <a:lstStyle/>
          <a:p>
            <a:pPr algn="r" defTabSz="457200"/>
            <a:r>
              <a:rPr lang="en-US" sz="1600" dirty="0" smtClean="0">
                <a:solidFill>
                  <a:srgbClr val="002060"/>
                </a:solidFill>
                <a:latin typeface="Calibri" panose="020F0502020204030204" pitchFamily="34" charset="0"/>
              </a:rPr>
              <a:t>Office of Institutional Effectiveness, 2014</a:t>
            </a:r>
            <a:endParaRPr lang="en-US" sz="1600" dirty="0">
              <a:solidFill>
                <a:srgbClr val="002060"/>
              </a:solidFill>
              <a:latin typeface="Calibri" panose="020F0502020204030204" pitchFamily="34" charset="0"/>
            </a:endParaRPr>
          </a:p>
        </p:txBody>
      </p:sp>
      <p:sp>
        <p:nvSpPr>
          <p:cNvPr id="5" name="Rectangle 4"/>
          <p:cNvSpPr/>
          <p:nvPr/>
        </p:nvSpPr>
        <p:spPr>
          <a:xfrm>
            <a:off x="796843" y="6216134"/>
            <a:ext cx="2266967" cy="307777"/>
          </a:xfrm>
          <a:prstGeom prst="rect">
            <a:avLst/>
          </a:prstGeom>
        </p:spPr>
        <p:txBody>
          <a:bodyPr wrap="none">
            <a:spAutoFit/>
          </a:bodyPr>
          <a:lstStyle/>
          <a:p>
            <a:pPr defTabSz="457200"/>
            <a:r>
              <a:rPr lang="en-US" sz="1400" dirty="0">
                <a:solidFill>
                  <a:srgbClr val="002060"/>
                </a:solidFill>
                <a:latin typeface="Calibri" panose="020F0502020204030204" pitchFamily="34" charset="0"/>
              </a:rPr>
              <a:t>FYP </a:t>
            </a:r>
            <a:r>
              <a:rPr lang="en-US" sz="1400" dirty="0" smtClean="0">
                <a:solidFill>
                  <a:srgbClr val="002060"/>
                </a:solidFill>
                <a:latin typeface="Calibri" panose="020F0502020204030204" pitchFamily="34" charset="0"/>
              </a:rPr>
              <a:t>n=764, </a:t>
            </a:r>
            <a:r>
              <a:rPr lang="en-US" sz="1400" dirty="0">
                <a:solidFill>
                  <a:srgbClr val="002060"/>
                </a:solidFill>
                <a:latin typeface="Calibri" panose="020F0502020204030204" pitchFamily="34" charset="0"/>
              </a:rPr>
              <a:t>non-FYP </a:t>
            </a:r>
            <a:r>
              <a:rPr lang="en-US" sz="1400" dirty="0" smtClean="0">
                <a:solidFill>
                  <a:srgbClr val="002060"/>
                </a:solidFill>
                <a:latin typeface="Calibri" panose="020F0502020204030204" pitchFamily="34" charset="0"/>
              </a:rPr>
              <a:t>n=4,396</a:t>
            </a:r>
            <a:endParaRPr lang="en-US" sz="1400" dirty="0">
              <a:solidFill>
                <a:srgbClr val="002060"/>
              </a:solidFill>
              <a:latin typeface="Calibri" panose="020F0502020204030204" pitchFamily="34" charset="0"/>
            </a:endParaRPr>
          </a:p>
        </p:txBody>
      </p:sp>
      <p:graphicFrame>
        <p:nvGraphicFramePr>
          <p:cNvPr id="10" name="Content Placeholder 9"/>
          <p:cNvGraphicFramePr>
            <a:graphicFrameLocks noGrp="1"/>
          </p:cNvGraphicFramePr>
          <p:nvPr>
            <p:ph sz="half" idx="1"/>
            <p:extLst>
              <p:ext uri="{D42A27DB-BD31-4B8C-83A1-F6EECF244321}">
                <p14:modId xmlns:p14="http://schemas.microsoft.com/office/powerpoint/2010/main" val="169296218"/>
              </p:ext>
            </p:extLst>
          </p:nvPr>
        </p:nvGraphicFramePr>
        <p:xfrm>
          <a:off x="762000" y="685800"/>
          <a:ext cx="7543800" cy="4267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1443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334000"/>
            <a:ext cx="6781800" cy="838200"/>
          </a:xfrm>
        </p:spPr>
        <p:txBody>
          <a:bodyPr>
            <a:normAutofit/>
          </a:bodyPr>
          <a:lstStyle/>
          <a:p>
            <a:r>
              <a:rPr lang="en-US" sz="4400" b="1" dirty="0" smtClean="0">
                <a:solidFill>
                  <a:srgbClr val="002060"/>
                </a:solidFill>
                <a:latin typeface="Calibri" panose="020F0502020204030204" pitchFamily="34" charset="0"/>
                <a:ea typeface="Tahoma" panose="020B0604030504040204" pitchFamily="34" charset="0"/>
                <a:cs typeface="Tahoma" panose="020B0604030504040204" pitchFamily="34" charset="0"/>
              </a:rPr>
              <a:t>FYP 2012 Cohort</a:t>
            </a:r>
            <a:endParaRPr lang="en-US" sz="4400" b="1" dirty="0">
              <a:solidFill>
                <a:srgbClr val="002060"/>
              </a:solidFill>
              <a:latin typeface="Calibri" panose="020F0502020204030204" pitchFamily="34" charset="0"/>
              <a:ea typeface="Tahoma" panose="020B0604030504040204" pitchFamily="34" charset="0"/>
              <a:cs typeface="Tahoma" panose="020B0604030504040204" pitchFamily="34" charset="0"/>
            </a:endParaRPr>
          </a:p>
        </p:txBody>
      </p:sp>
      <p:sp>
        <p:nvSpPr>
          <p:cNvPr id="3" name="TextBox 2"/>
          <p:cNvSpPr txBox="1"/>
          <p:nvPr/>
        </p:nvSpPr>
        <p:spPr>
          <a:xfrm>
            <a:off x="6172200" y="5875020"/>
            <a:ext cx="2240280" cy="584775"/>
          </a:xfrm>
          <a:prstGeom prst="rect">
            <a:avLst/>
          </a:prstGeom>
          <a:noFill/>
        </p:spPr>
        <p:txBody>
          <a:bodyPr wrap="square" rtlCol="0">
            <a:spAutoFit/>
          </a:bodyPr>
          <a:lstStyle/>
          <a:p>
            <a:pPr algn="r" defTabSz="457200"/>
            <a:r>
              <a:rPr lang="en-US" sz="1600" dirty="0" smtClean="0">
                <a:solidFill>
                  <a:srgbClr val="002060"/>
                </a:solidFill>
                <a:latin typeface="Calibri" panose="020F0502020204030204" pitchFamily="34" charset="0"/>
              </a:rPr>
              <a:t>Office of Institutional Effectiveness, 2014</a:t>
            </a:r>
            <a:endParaRPr lang="en-US" sz="1600" dirty="0">
              <a:solidFill>
                <a:srgbClr val="002060"/>
              </a:solidFill>
              <a:latin typeface="Calibri" panose="020F0502020204030204" pitchFamily="34" charset="0"/>
            </a:endParaRPr>
          </a:p>
        </p:txBody>
      </p:sp>
      <p:sp>
        <p:nvSpPr>
          <p:cNvPr id="5" name="Rectangle 4"/>
          <p:cNvSpPr/>
          <p:nvPr/>
        </p:nvSpPr>
        <p:spPr>
          <a:xfrm>
            <a:off x="796843" y="6216134"/>
            <a:ext cx="2266967" cy="307777"/>
          </a:xfrm>
          <a:prstGeom prst="rect">
            <a:avLst/>
          </a:prstGeom>
        </p:spPr>
        <p:txBody>
          <a:bodyPr wrap="none">
            <a:spAutoFit/>
          </a:bodyPr>
          <a:lstStyle/>
          <a:p>
            <a:pPr defTabSz="457200"/>
            <a:r>
              <a:rPr lang="en-US" sz="1400" dirty="0">
                <a:solidFill>
                  <a:srgbClr val="002060"/>
                </a:solidFill>
                <a:latin typeface="Calibri" panose="020F0502020204030204" pitchFamily="34" charset="0"/>
              </a:rPr>
              <a:t>FYP </a:t>
            </a:r>
            <a:r>
              <a:rPr lang="en-US" sz="1400" dirty="0" smtClean="0">
                <a:solidFill>
                  <a:srgbClr val="002060"/>
                </a:solidFill>
                <a:latin typeface="Calibri" panose="020F0502020204030204" pitchFamily="34" charset="0"/>
              </a:rPr>
              <a:t>n=764, </a:t>
            </a:r>
            <a:r>
              <a:rPr lang="en-US" sz="1400" dirty="0">
                <a:solidFill>
                  <a:srgbClr val="002060"/>
                </a:solidFill>
                <a:latin typeface="Calibri" panose="020F0502020204030204" pitchFamily="34" charset="0"/>
              </a:rPr>
              <a:t>non-FYP </a:t>
            </a:r>
            <a:r>
              <a:rPr lang="en-US" sz="1400" dirty="0" smtClean="0">
                <a:solidFill>
                  <a:srgbClr val="002060"/>
                </a:solidFill>
                <a:latin typeface="Calibri" panose="020F0502020204030204" pitchFamily="34" charset="0"/>
              </a:rPr>
              <a:t>n=4,396</a:t>
            </a:r>
            <a:endParaRPr lang="en-US" sz="1400" dirty="0">
              <a:solidFill>
                <a:srgbClr val="002060"/>
              </a:solidFill>
              <a:latin typeface="Calibri" panose="020F0502020204030204" pitchFamily="34" charset="0"/>
            </a:endParaRPr>
          </a:p>
        </p:txBody>
      </p:sp>
      <p:graphicFrame>
        <p:nvGraphicFramePr>
          <p:cNvPr id="8" name="Chart 7"/>
          <p:cNvGraphicFramePr/>
          <p:nvPr>
            <p:extLst>
              <p:ext uri="{D42A27DB-BD31-4B8C-83A1-F6EECF244321}">
                <p14:modId xmlns:p14="http://schemas.microsoft.com/office/powerpoint/2010/main" val="2605780303"/>
              </p:ext>
            </p:extLst>
          </p:nvPr>
        </p:nvGraphicFramePr>
        <p:xfrm>
          <a:off x="777178" y="685800"/>
          <a:ext cx="7493000" cy="4495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64945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334000"/>
            <a:ext cx="6781800" cy="838200"/>
          </a:xfrm>
        </p:spPr>
        <p:txBody>
          <a:bodyPr>
            <a:normAutofit/>
          </a:bodyPr>
          <a:lstStyle/>
          <a:p>
            <a:r>
              <a:rPr lang="en-US" sz="4400" b="1" dirty="0" smtClean="0">
                <a:solidFill>
                  <a:srgbClr val="002060"/>
                </a:solidFill>
                <a:latin typeface="Calibri" panose="020F0502020204030204" pitchFamily="34" charset="0"/>
                <a:ea typeface="Tahoma" panose="020B0604030504040204" pitchFamily="34" charset="0"/>
                <a:cs typeface="Tahoma" panose="020B0604030504040204" pitchFamily="34" charset="0"/>
              </a:rPr>
              <a:t>FYP 2012 Cohort</a:t>
            </a:r>
            <a:endParaRPr lang="en-US" sz="4400" b="1" dirty="0">
              <a:solidFill>
                <a:srgbClr val="002060"/>
              </a:solidFill>
              <a:latin typeface="Calibri" panose="020F0502020204030204" pitchFamily="34" charset="0"/>
              <a:ea typeface="Tahoma" panose="020B0604030504040204" pitchFamily="34" charset="0"/>
              <a:cs typeface="Tahoma" panose="020B0604030504040204" pitchFamily="34" charset="0"/>
            </a:endParaRPr>
          </a:p>
        </p:txBody>
      </p:sp>
      <p:sp>
        <p:nvSpPr>
          <p:cNvPr id="3" name="TextBox 2"/>
          <p:cNvSpPr txBox="1"/>
          <p:nvPr/>
        </p:nvSpPr>
        <p:spPr>
          <a:xfrm>
            <a:off x="6172200" y="5875020"/>
            <a:ext cx="2240280" cy="584775"/>
          </a:xfrm>
          <a:prstGeom prst="rect">
            <a:avLst/>
          </a:prstGeom>
          <a:noFill/>
        </p:spPr>
        <p:txBody>
          <a:bodyPr wrap="square" rtlCol="0">
            <a:spAutoFit/>
          </a:bodyPr>
          <a:lstStyle/>
          <a:p>
            <a:pPr algn="r" defTabSz="457200"/>
            <a:r>
              <a:rPr lang="en-US" sz="1600" dirty="0" smtClean="0">
                <a:solidFill>
                  <a:srgbClr val="002060"/>
                </a:solidFill>
                <a:latin typeface="Calibri" panose="020F0502020204030204" pitchFamily="34" charset="0"/>
              </a:rPr>
              <a:t>Office of Institutional Effectiveness, 2014</a:t>
            </a:r>
            <a:endParaRPr lang="en-US" sz="1600" dirty="0">
              <a:solidFill>
                <a:srgbClr val="002060"/>
              </a:solidFill>
              <a:latin typeface="Calibri" panose="020F0502020204030204" pitchFamily="34" charset="0"/>
            </a:endParaRPr>
          </a:p>
        </p:txBody>
      </p:sp>
      <p:sp>
        <p:nvSpPr>
          <p:cNvPr id="5" name="Rectangle 4"/>
          <p:cNvSpPr/>
          <p:nvPr/>
        </p:nvSpPr>
        <p:spPr>
          <a:xfrm>
            <a:off x="796843" y="6216134"/>
            <a:ext cx="2266967" cy="307777"/>
          </a:xfrm>
          <a:prstGeom prst="rect">
            <a:avLst/>
          </a:prstGeom>
        </p:spPr>
        <p:txBody>
          <a:bodyPr wrap="none">
            <a:spAutoFit/>
          </a:bodyPr>
          <a:lstStyle/>
          <a:p>
            <a:pPr defTabSz="457200"/>
            <a:r>
              <a:rPr lang="en-US" sz="1400" dirty="0">
                <a:solidFill>
                  <a:srgbClr val="002060"/>
                </a:solidFill>
                <a:latin typeface="Calibri" panose="020F0502020204030204" pitchFamily="34" charset="0"/>
              </a:rPr>
              <a:t>FYP </a:t>
            </a:r>
            <a:r>
              <a:rPr lang="en-US" sz="1400" dirty="0" smtClean="0">
                <a:solidFill>
                  <a:srgbClr val="002060"/>
                </a:solidFill>
                <a:latin typeface="Calibri" panose="020F0502020204030204" pitchFamily="34" charset="0"/>
              </a:rPr>
              <a:t>n=764, </a:t>
            </a:r>
            <a:r>
              <a:rPr lang="en-US" sz="1400" dirty="0">
                <a:solidFill>
                  <a:srgbClr val="002060"/>
                </a:solidFill>
                <a:latin typeface="Calibri" panose="020F0502020204030204" pitchFamily="34" charset="0"/>
              </a:rPr>
              <a:t>non-FYP </a:t>
            </a:r>
            <a:r>
              <a:rPr lang="en-US" sz="1400" dirty="0" smtClean="0">
                <a:solidFill>
                  <a:srgbClr val="002060"/>
                </a:solidFill>
                <a:latin typeface="Calibri" panose="020F0502020204030204" pitchFamily="34" charset="0"/>
              </a:rPr>
              <a:t>n=4,396</a:t>
            </a:r>
            <a:endParaRPr lang="en-US" sz="1400" dirty="0">
              <a:solidFill>
                <a:srgbClr val="002060"/>
              </a:solidFill>
              <a:latin typeface="Calibri" panose="020F0502020204030204" pitchFamily="34" charset="0"/>
            </a:endParaRPr>
          </a:p>
        </p:txBody>
      </p:sp>
      <p:graphicFrame>
        <p:nvGraphicFramePr>
          <p:cNvPr id="7" name="Chart 6"/>
          <p:cNvGraphicFramePr/>
          <p:nvPr>
            <p:extLst>
              <p:ext uri="{D42A27DB-BD31-4B8C-83A1-F6EECF244321}">
                <p14:modId xmlns:p14="http://schemas.microsoft.com/office/powerpoint/2010/main" val="2592987704"/>
              </p:ext>
            </p:extLst>
          </p:nvPr>
        </p:nvGraphicFramePr>
        <p:xfrm>
          <a:off x="796843" y="685800"/>
          <a:ext cx="7508957" cy="45053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9655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65.jpg"/>
          <p:cNvPicPr>
            <a:picLocks noChangeAspect="1"/>
          </p:cNvPicPr>
          <p:nvPr/>
        </p:nvPicPr>
        <p:blipFill>
          <a:blip r:embed="rId2" cstate="print"/>
          <a:srcRect/>
          <a:stretch>
            <a:fillRect/>
          </a:stretch>
        </p:blipFill>
        <p:spPr bwMode="auto">
          <a:xfrm>
            <a:off x="1219200" y="952500"/>
            <a:ext cx="6705600" cy="4470400"/>
          </a:xfrm>
          <a:prstGeom prst="rect">
            <a:avLst/>
          </a:prstGeom>
          <a:noFill/>
          <a:ln w="9525">
            <a:solidFill>
              <a:srgbClr val="10253F"/>
            </a:solidFill>
            <a:miter lim="800000"/>
            <a:headEnd/>
            <a:tailEnd/>
          </a:ln>
          <a:effectLst>
            <a:outerShdw blurRad="63500" dist="38100" dir="2700000" algn="tl" rotWithShape="0">
              <a:srgbClr val="000000">
                <a:alpha val="39999"/>
              </a:srgbClr>
            </a:outerShdw>
          </a:effectLst>
        </p:spPr>
      </p:pic>
      <p:sp>
        <p:nvSpPr>
          <p:cNvPr id="3" name="TextBox 2"/>
          <p:cNvSpPr txBox="1"/>
          <p:nvPr/>
        </p:nvSpPr>
        <p:spPr>
          <a:xfrm>
            <a:off x="4962525" y="5449669"/>
            <a:ext cx="3495675" cy="646331"/>
          </a:xfrm>
          <a:prstGeom prst="rect">
            <a:avLst/>
          </a:prstGeom>
          <a:noFill/>
        </p:spPr>
        <p:txBody>
          <a:bodyPr wrap="square" rtlCol="0">
            <a:spAutoFit/>
          </a:bodyPr>
          <a:lstStyle/>
          <a:p>
            <a:r>
              <a:rPr lang="en-US" sz="3600" b="1" dirty="0" smtClean="0">
                <a:solidFill>
                  <a:srgbClr val="002060"/>
                </a:solidFill>
                <a:latin typeface="Calibri" panose="020F0502020204030204" pitchFamily="34" charset="0"/>
              </a:rPr>
              <a:t>Math Jam 2011</a:t>
            </a:r>
            <a:endParaRPr lang="en-US" sz="36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34655884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002060"/>
                </a:solidFill>
                <a:latin typeface="Calibri" panose="020F0502020204030204" pitchFamily="34" charset="0"/>
              </a:rPr>
              <a:t>Focus Group Findings</a:t>
            </a:r>
            <a:endParaRPr lang="en-US" sz="4000" b="1" dirty="0">
              <a:solidFill>
                <a:srgbClr val="002060"/>
              </a:solidFill>
              <a:latin typeface="Calibri" panose="020F0502020204030204" pitchFamily="34" charset="0"/>
            </a:endParaRPr>
          </a:p>
        </p:txBody>
      </p:sp>
      <p:sp>
        <p:nvSpPr>
          <p:cNvPr id="3" name="Content Placeholder 2"/>
          <p:cNvSpPr>
            <a:spLocks noGrp="1"/>
          </p:cNvSpPr>
          <p:nvPr>
            <p:ph idx="1"/>
          </p:nvPr>
        </p:nvSpPr>
        <p:spPr>
          <a:xfrm>
            <a:off x="4800600" y="4876800"/>
            <a:ext cx="4038600" cy="1066800"/>
          </a:xfrm>
        </p:spPr>
        <p:txBody>
          <a:bodyPr/>
          <a:lstStyle/>
          <a:p>
            <a:r>
              <a:rPr lang="en-US" sz="1600" dirty="0" smtClean="0">
                <a:solidFill>
                  <a:srgbClr val="002060"/>
                </a:solidFill>
                <a:latin typeface="Calibri" panose="020F0502020204030204" pitchFamily="34" charset="0"/>
              </a:rPr>
              <a:t>Pathways Focus Groups, 2013-14</a:t>
            </a:r>
          </a:p>
          <a:p>
            <a:r>
              <a:rPr lang="en-US" sz="1600" dirty="0" smtClean="0">
                <a:solidFill>
                  <a:srgbClr val="002060"/>
                </a:solidFill>
                <a:latin typeface="Calibri" panose="020F0502020204030204" pitchFamily="34" charset="0"/>
              </a:rPr>
              <a:t># of groups: 27, # of students: 131</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30055787"/>
              </p:ext>
            </p:extLst>
          </p:nvPr>
        </p:nvGraphicFramePr>
        <p:xfrm>
          <a:off x="1447800" y="990600"/>
          <a:ext cx="6553200" cy="3606800"/>
        </p:xfrm>
        <a:graphic>
          <a:graphicData uri="http://schemas.openxmlformats.org/drawingml/2006/table">
            <a:tbl>
              <a:tblPr firstRow="1" bandRow="1">
                <a:tableStyleId>{5C22544A-7EE6-4342-B048-85BDC9FD1C3A}</a:tableStyleId>
              </a:tblPr>
              <a:tblGrid>
                <a:gridCol w="2457450"/>
                <a:gridCol w="4095750"/>
              </a:tblGrid>
              <a:tr h="370840">
                <a:tc>
                  <a:txBody>
                    <a:bodyPr/>
                    <a:lstStyle/>
                    <a:p>
                      <a:endParaRPr lang="en-US" dirty="0"/>
                    </a:p>
                  </a:txBody>
                  <a:tcPr/>
                </a:tc>
                <a:tc>
                  <a:txBody>
                    <a:bodyPr/>
                    <a:lstStyle/>
                    <a:p>
                      <a:endParaRPr lang="en-US" dirty="0"/>
                    </a:p>
                  </a:txBody>
                  <a:tcPr/>
                </a:tc>
              </a:tr>
              <a:tr h="370840">
                <a:tc>
                  <a:txBody>
                    <a:bodyPr/>
                    <a:lstStyle/>
                    <a:p>
                      <a:r>
                        <a:rPr lang="en-US" dirty="0" smtClean="0">
                          <a:solidFill>
                            <a:srgbClr val="002060"/>
                          </a:solidFill>
                          <a:latin typeface="Calibri" panose="020F0502020204030204" pitchFamily="34" charset="0"/>
                        </a:rPr>
                        <a:t>Pathways Awareness</a:t>
                      </a:r>
                      <a:endParaRPr lang="en-US" dirty="0">
                        <a:solidFill>
                          <a:srgbClr val="002060"/>
                        </a:solidFill>
                        <a:latin typeface="Calibri" panose="020F0502020204030204" pitchFamily="34" charset="0"/>
                      </a:endParaRPr>
                    </a:p>
                  </a:txBody>
                  <a:tcPr/>
                </a:tc>
                <a:tc>
                  <a:txBody>
                    <a:bodyPr/>
                    <a:lstStyle/>
                    <a:p>
                      <a:r>
                        <a:rPr lang="en-US" sz="1600" dirty="0" err="1" smtClean="0">
                          <a:solidFill>
                            <a:srgbClr val="002060"/>
                          </a:solidFill>
                          <a:latin typeface="Calibri" panose="020F0502020204030204" pitchFamily="34" charset="0"/>
                        </a:rPr>
                        <a:t>hs</a:t>
                      </a:r>
                      <a:r>
                        <a:rPr lang="en-US" sz="1600" dirty="0" smtClean="0">
                          <a:solidFill>
                            <a:srgbClr val="002060"/>
                          </a:solidFill>
                          <a:latin typeface="Calibri" panose="020F0502020204030204" pitchFamily="34" charset="0"/>
                        </a:rPr>
                        <a:t> outreach, PCC orientation</a:t>
                      </a:r>
                      <a:endParaRPr lang="en-US" sz="1600" dirty="0">
                        <a:solidFill>
                          <a:srgbClr val="002060"/>
                        </a:solidFill>
                        <a:latin typeface="Calibri" panose="020F0502020204030204" pitchFamily="34" charset="0"/>
                      </a:endParaRPr>
                    </a:p>
                  </a:txBody>
                  <a:tcPr/>
                </a:tc>
              </a:tr>
              <a:tr h="370840">
                <a:tc>
                  <a:txBody>
                    <a:bodyPr/>
                    <a:lstStyle/>
                    <a:p>
                      <a:r>
                        <a:rPr lang="en-US" dirty="0" smtClean="0">
                          <a:solidFill>
                            <a:srgbClr val="002060"/>
                          </a:solidFill>
                          <a:latin typeface="Calibri" panose="020F0502020204030204" pitchFamily="34" charset="0"/>
                        </a:rPr>
                        <a:t>Priority Registration</a:t>
                      </a:r>
                      <a:endParaRPr lang="en-US" dirty="0">
                        <a:solidFill>
                          <a:srgbClr val="002060"/>
                        </a:solidFill>
                        <a:latin typeface="Calibri" panose="020F0502020204030204" pitchFamily="34" charset="0"/>
                      </a:endParaRPr>
                    </a:p>
                  </a:txBody>
                  <a:tcPr/>
                </a:tc>
                <a:tc>
                  <a:txBody>
                    <a:bodyPr/>
                    <a:lstStyle/>
                    <a:p>
                      <a:r>
                        <a:rPr lang="en-US" sz="1600" dirty="0" smtClean="0">
                          <a:solidFill>
                            <a:srgbClr val="002060"/>
                          </a:solidFill>
                          <a:latin typeface="Calibri" panose="020F0502020204030204" pitchFamily="34" charset="0"/>
                        </a:rPr>
                        <a:t>#1 motivation</a:t>
                      </a:r>
                      <a:endParaRPr lang="en-US" sz="1600" dirty="0">
                        <a:solidFill>
                          <a:srgbClr val="002060"/>
                        </a:solidFill>
                        <a:latin typeface="Calibri" panose="020F0502020204030204" pitchFamily="34" charset="0"/>
                      </a:endParaRPr>
                    </a:p>
                  </a:txBody>
                  <a:tcPr/>
                </a:tc>
              </a:tr>
              <a:tr h="370840">
                <a:tc>
                  <a:txBody>
                    <a:bodyPr/>
                    <a:lstStyle/>
                    <a:p>
                      <a:r>
                        <a:rPr lang="en-US" dirty="0" smtClean="0">
                          <a:solidFill>
                            <a:srgbClr val="002060"/>
                          </a:solidFill>
                          <a:latin typeface="Calibri" panose="020F0502020204030204" pitchFamily="34" charset="0"/>
                        </a:rPr>
                        <a:t>Meeting People</a:t>
                      </a:r>
                      <a:endParaRPr lang="en-US" dirty="0">
                        <a:solidFill>
                          <a:srgbClr val="002060"/>
                        </a:solidFill>
                        <a:latin typeface="Calibri" panose="020F0502020204030204" pitchFamily="34" charset="0"/>
                      </a:endParaRPr>
                    </a:p>
                  </a:txBody>
                  <a:tcPr/>
                </a:tc>
                <a:tc>
                  <a:txBody>
                    <a:bodyPr/>
                    <a:lstStyle/>
                    <a:p>
                      <a:r>
                        <a:rPr lang="en-US" sz="1600" dirty="0" smtClean="0">
                          <a:solidFill>
                            <a:srgbClr val="002060"/>
                          </a:solidFill>
                          <a:latin typeface="Calibri" panose="020F0502020204030204" pitchFamily="34" charset="0"/>
                        </a:rPr>
                        <a:t>Best part of Jam</a:t>
                      </a:r>
                      <a:endParaRPr lang="en-US" sz="1600" dirty="0">
                        <a:solidFill>
                          <a:srgbClr val="002060"/>
                        </a:solidFill>
                        <a:latin typeface="Calibri" panose="020F0502020204030204" pitchFamily="34" charset="0"/>
                      </a:endParaRPr>
                    </a:p>
                  </a:txBody>
                  <a:tcPr/>
                </a:tc>
              </a:tr>
              <a:tr h="370840">
                <a:tc>
                  <a:txBody>
                    <a:bodyPr/>
                    <a:lstStyle/>
                    <a:p>
                      <a:r>
                        <a:rPr lang="en-US" dirty="0" smtClean="0">
                          <a:solidFill>
                            <a:srgbClr val="002060"/>
                          </a:solidFill>
                          <a:latin typeface="Calibri" panose="020F0502020204030204" pitchFamily="34" charset="0"/>
                        </a:rPr>
                        <a:t>College 1</a:t>
                      </a:r>
                      <a:endParaRPr lang="en-US" dirty="0">
                        <a:solidFill>
                          <a:srgbClr val="002060"/>
                        </a:solidFill>
                        <a:latin typeface="Calibri" panose="020F0502020204030204" pitchFamily="34" charset="0"/>
                      </a:endParaRPr>
                    </a:p>
                  </a:txBody>
                  <a:tcPr/>
                </a:tc>
                <a:tc>
                  <a:txBody>
                    <a:bodyPr/>
                    <a:lstStyle/>
                    <a:p>
                      <a:r>
                        <a:rPr lang="en-US" sz="1600" dirty="0" smtClean="0">
                          <a:solidFill>
                            <a:srgbClr val="002060"/>
                          </a:solidFill>
                          <a:latin typeface="Calibri" panose="020F0502020204030204" pitchFamily="34" charset="0"/>
                        </a:rPr>
                        <a:t>Most helpful component</a:t>
                      </a:r>
                      <a:r>
                        <a:rPr lang="en-US" sz="1600" baseline="0" dirty="0" smtClean="0">
                          <a:solidFill>
                            <a:srgbClr val="002060"/>
                          </a:solidFill>
                          <a:latin typeface="Calibri" panose="020F0502020204030204" pitchFamily="34" charset="0"/>
                        </a:rPr>
                        <a:t> --</a:t>
                      </a:r>
                      <a:r>
                        <a:rPr lang="en-US" sz="1600" dirty="0" smtClean="0">
                          <a:solidFill>
                            <a:srgbClr val="002060"/>
                          </a:solidFill>
                          <a:latin typeface="Calibri" panose="020F0502020204030204" pitchFamily="34" charset="0"/>
                        </a:rPr>
                        <a:t> time management</a:t>
                      </a:r>
                      <a:endParaRPr lang="en-US" sz="1600" dirty="0">
                        <a:solidFill>
                          <a:srgbClr val="002060"/>
                        </a:solidFill>
                        <a:latin typeface="Calibri" panose="020F0502020204030204" pitchFamily="34" charset="0"/>
                      </a:endParaRPr>
                    </a:p>
                  </a:txBody>
                  <a:tcPr/>
                </a:tc>
              </a:tr>
              <a:tr h="370840">
                <a:tc>
                  <a:txBody>
                    <a:bodyPr/>
                    <a:lstStyle/>
                    <a:p>
                      <a:r>
                        <a:rPr lang="en-US" dirty="0" smtClean="0">
                          <a:solidFill>
                            <a:srgbClr val="002060"/>
                          </a:solidFill>
                          <a:latin typeface="Calibri" panose="020F0502020204030204" pitchFamily="34" charset="0"/>
                        </a:rPr>
                        <a:t>Time Management &amp; academic planning</a:t>
                      </a:r>
                      <a:endParaRPr lang="en-US" dirty="0">
                        <a:solidFill>
                          <a:srgbClr val="002060"/>
                        </a:solidFill>
                        <a:latin typeface="Calibri" panose="020F0502020204030204" pitchFamily="34" charset="0"/>
                      </a:endParaRPr>
                    </a:p>
                  </a:txBody>
                  <a:tcPr/>
                </a:tc>
                <a:tc>
                  <a:txBody>
                    <a:bodyPr/>
                    <a:lstStyle/>
                    <a:p>
                      <a:r>
                        <a:rPr lang="en-US" sz="1600" dirty="0" smtClean="0">
                          <a:solidFill>
                            <a:srgbClr val="002060"/>
                          </a:solidFill>
                          <a:latin typeface="Calibri" panose="020F0502020204030204" pitchFamily="34" charset="0"/>
                        </a:rPr>
                        <a:t>What</a:t>
                      </a:r>
                      <a:r>
                        <a:rPr lang="en-US" sz="1600" baseline="0" dirty="0" smtClean="0">
                          <a:solidFill>
                            <a:srgbClr val="002060"/>
                          </a:solidFill>
                          <a:latin typeface="Calibri" panose="020F0502020204030204" pitchFamily="34" charset="0"/>
                        </a:rPr>
                        <a:t> students want and need most</a:t>
                      </a:r>
                      <a:endParaRPr lang="en-US" sz="1600" dirty="0">
                        <a:solidFill>
                          <a:srgbClr val="002060"/>
                        </a:solidFill>
                        <a:latin typeface="Calibri" panose="020F0502020204030204" pitchFamily="34" charset="0"/>
                      </a:endParaRPr>
                    </a:p>
                  </a:txBody>
                  <a:tcPr/>
                </a:tc>
              </a:tr>
              <a:tr h="370840">
                <a:tc>
                  <a:txBody>
                    <a:bodyPr/>
                    <a:lstStyle/>
                    <a:p>
                      <a:r>
                        <a:rPr lang="en-US" dirty="0" smtClean="0">
                          <a:solidFill>
                            <a:srgbClr val="002060"/>
                          </a:solidFill>
                          <a:latin typeface="Calibri" panose="020F0502020204030204" pitchFamily="34" charset="0"/>
                        </a:rPr>
                        <a:t>Math placement</a:t>
                      </a:r>
                      <a:endParaRPr lang="en-US" dirty="0">
                        <a:solidFill>
                          <a:srgbClr val="002060"/>
                        </a:solidFill>
                        <a:latin typeface="Calibri" panose="020F0502020204030204" pitchFamily="34" charset="0"/>
                      </a:endParaRPr>
                    </a:p>
                  </a:txBody>
                  <a:tcPr/>
                </a:tc>
                <a:tc>
                  <a:txBody>
                    <a:bodyPr/>
                    <a:lstStyle/>
                    <a:p>
                      <a:r>
                        <a:rPr lang="en-US" sz="1600" dirty="0" smtClean="0">
                          <a:solidFill>
                            <a:srgbClr val="002060"/>
                          </a:solidFill>
                          <a:latin typeface="Calibri" panose="020F0502020204030204" pitchFamily="34" charset="0"/>
                        </a:rPr>
                        <a:t>Unprepared for</a:t>
                      </a:r>
                      <a:r>
                        <a:rPr lang="en-US" sz="1600" baseline="0" dirty="0" smtClean="0">
                          <a:solidFill>
                            <a:srgbClr val="002060"/>
                          </a:solidFill>
                          <a:latin typeface="Calibri" panose="020F0502020204030204" pitchFamily="34" charset="0"/>
                        </a:rPr>
                        <a:t> test, placed low</a:t>
                      </a:r>
                      <a:endParaRPr lang="en-US" sz="1600" dirty="0">
                        <a:solidFill>
                          <a:srgbClr val="002060"/>
                        </a:solidFill>
                        <a:latin typeface="Calibri" panose="020F0502020204030204" pitchFamily="34" charset="0"/>
                      </a:endParaRPr>
                    </a:p>
                  </a:txBody>
                  <a:tcPr/>
                </a:tc>
              </a:tr>
              <a:tr h="370840">
                <a:tc>
                  <a:txBody>
                    <a:bodyPr/>
                    <a:lstStyle/>
                    <a:p>
                      <a:r>
                        <a:rPr lang="en-US" dirty="0" smtClean="0">
                          <a:solidFill>
                            <a:srgbClr val="002060"/>
                          </a:solidFill>
                          <a:latin typeface="Calibri" panose="020F0502020204030204" pitchFamily="34" charset="0"/>
                        </a:rPr>
                        <a:t>Resource centers</a:t>
                      </a:r>
                      <a:endParaRPr lang="en-US" dirty="0">
                        <a:solidFill>
                          <a:srgbClr val="002060"/>
                        </a:solidFill>
                        <a:latin typeface="Calibri" panose="020F0502020204030204" pitchFamily="34" charset="0"/>
                      </a:endParaRPr>
                    </a:p>
                  </a:txBody>
                  <a:tcPr/>
                </a:tc>
                <a:tc>
                  <a:txBody>
                    <a:bodyPr/>
                    <a:lstStyle/>
                    <a:p>
                      <a:r>
                        <a:rPr lang="en-US" sz="1600" dirty="0" smtClean="0">
                          <a:solidFill>
                            <a:srgbClr val="002060"/>
                          </a:solidFill>
                          <a:latin typeface="Calibri" panose="020F0502020204030204" pitchFamily="34" charset="0"/>
                        </a:rPr>
                        <a:t>Awesome!</a:t>
                      </a:r>
                      <a:endParaRPr lang="en-US" sz="1600" dirty="0">
                        <a:solidFill>
                          <a:srgbClr val="002060"/>
                        </a:solidFill>
                        <a:latin typeface="Calibri" panose="020F0502020204030204" pitchFamily="34" charset="0"/>
                      </a:endParaRPr>
                    </a:p>
                  </a:txBody>
                  <a:tcPr/>
                </a:tc>
              </a:tr>
              <a:tr h="370840">
                <a:tc>
                  <a:txBody>
                    <a:bodyPr/>
                    <a:lstStyle/>
                    <a:p>
                      <a:r>
                        <a:rPr lang="en-US" dirty="0" smtClean="0">
                          <a:solidFill>
                            <a:srgbClr val="002060"/>
                          </a:solidFill>
                          <a:latin typeface="Calibri" panose="020F0502020204030204" pitchFamily="34" charset="0"/>
                        </a:rPr>
                        <a:t>Pathways</a:t>
                      </a:r>
                      <a:r>
                        <a:rPr lang="en-US" baseline="0" dirty="0" smtClean="0">
                          <a:solidFill>
                            <a:srgbClr val="002060"/>
                          </a:solidFill>
                          <a:latin typeface="Calibri" panose="020F0502020204030204" pitchFamily="34" charset="0"/>
                        </a:rPr>
                        <a:t> staff</a:t>
                      </a:r>
                      <a:endParaRPr lang="en-US" dirty="0">
                        <a:solidFill>
                          <a:srgbClr val="002060"/>
                        </a:solidFill>
                        <a:latin typeface="Calibri" panose="020F0502020204030204" pitchFamily="34" charset="0"/>
                      </a:endParaRPr>
                    </a:p>
                  </a:txBody>
                  <a:tcPr/>
                </a:tc>
                <a:tc>
                  <a:txBody>
                    <a:bodyPr/>
                    <a:lstStyle/>
                    <a:p>
                      <a:r>
                        <a:rPr lang="en-US" sz="1600" dirty="0" smtClean="0">
                          <a:solidFill>
                            <a:srgbClr val="002060"/>
                          </a:solidFill>
                          <a:latin typeface="Calibri" panose="020F0502020204030204" pitchFamily="34" charset="0"/>
                        </a:rPr>
                        <a:t>Welcoming, accessible, helpful, esp. coaches</a:t>
                      </a:r>
                      <a:endParaRPr lang="en-US" sz="1600" dirty="0">
                        <a:solidFill>
                          <a:srgbClr val="002060"/>
                        </a:solidFill>
                        <a:latin typeface="Calibri" panose="020F0502020204030204" pitchFamily="34" charset="0"/>
                      </a:endParaRPr>
                    </a:p>
                  </a:txBody>
                  <a:tcPr/>
                </a:tc>
              </a:tr>
            </a:tbl>
          </a:graphicData>
        </a:graphic>
      </p:graphicFrame>
    </p:spTree>
    <p:extLst>
      <p:ext uri="{BB962C8B-B14F-4D97-AF65-F5344CB8AC3E}">
        <p14:creationId xmlns:p14="http://schemas.microsoft.com/office/powerpoint/2010/main" val="1767109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95400"/>
          </a:xfrm>
          <a:prstGeom prst="rect">
            <a:avLst/>
          </a:prstGeom>
          <a:solidFill>
            <a:srgbClr val="A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chemeClr val="bg1"/>
                </a:solidFill>
                <a:latin typeface="Calibri" panose="020F0502020204030204" pitchFamily="34" charset="0"/>
              </a:rPr>
              <a:t>Shared Core Beliefs</a:t>
            </a:r>
          </a:p>
        </p:txBody>
      </p:sp>
      <p:sp>
        <p:nvSpPr>
          <p:cNvPr id="3" name="Rectangle 2"/>
          <p:cNvSpPr/>
          <p:nvPr/>
        </p:nvSpPr>
        <p:spPr>
          <a:xfrm>
            <a:off x="609600" y="1981200"/>
            <a:ext cx="8001000" cy="3046988"/>
          </a:xfrm>
          <a:prstGeom prst="rect">
            <a:avLst/>
          </a:prstGeom>
        </p:spPr>
        <p:txBody>
          <a:bodyPr wrap="square">
            <a:spAutoFit/>
          </a:bodyPr>
          <a:lstStyle/>
          <a:p>
            <a:pPr marL="514350" indent="-514350">
              <a:buFont typeface="+mj-lt"/>
              <a:buAutoNum type="arabicPeriod"/>
            </a:pPr>
            <a:r>
              <a:rPr lang="en-US" sz="3200" dirty="0">
                <a:solidFill>
                  <a:srgbClr val="002060"/>
                </a:solidFill>
                <a:latin typeface="Calibri" panose="020F0502020204030204" pitchFamily="34" charset="0"/>
              </a:rPr>
              <a:t>Only a campus-wide effort will eliminate the equity/achievement gap.</a:t>
            </a:r>
          </a:p>
          <a:p>
            <a:pPr marL="514350" indent="-514350">
              <a:buFont typeface="+mj-lt"/>
              <a:buAutoNum type="arabicPeriod"/>
            </a:pPr>
            <a:r>
              <a:rPr lang="en-US" sz="3200" dirty="0">
                <a:solidFill>
                  <a:srgbClr val="002060"/>
                </a:solidFill>
                <a:latin typeface="Calibri" panose="020F0502020204030204" pitchFamily="34" charset="0"/>
              </a:rPr>
              <a:t>We must address </a:t>
            </a:r>
            <a:r>
              <a:rPr lang="en-US" sz="3200" dirty="0" smtClean="0">
                <a:solidFill>
                  <a:srgbClr val="002060"/>
                </a:solidFill>
                <a:latin typeface="Calibri" panose="020F0502020204030204" pitchFamily="34" charset="0"/>
              </a:rPr>
              <a:t>non-cognitive as </a:t>
            </a:r>
            <a:r>
              <a:rPr lang="en-US" sz="3200" dirty="0">
                <a:solidFill>
                  <a:srgbClr val="002060"/>
                </a:solidFill>
                <a:latin typeface="Calibri" panose="020F0502020204030204" pitchFamily="34" charset="0"/>
              </a:rPr>
              <a:t>well as </a:t>
            </a:r>
            <a:r>
              <a:rPr lang="en-US" sz="3200" dirty="0" smtClean="0">
                <a:solidFill>
                  <a:srgbClr val="002060"/>
                </a:solidFill>
                <a:latin typeface="Calibri" panose="020F0502020204030204" pitchFamily="34" charset="0"/>
              </a:rPr>
              <a:t>academic issues</a:t>
            </a:r>
            <a:r>
              <a:rPr lang="en-US" sz="3200" dirty="0">
                <a:solidFill>
                  <a:srgbClr val="002060"/>
                </a:solidFill>
                <a:latin typeface="Calibri" panose="020F0502020204030204" pitchFamily="34" charset="0"/>
              </a:rPr>
              <a:t>.</a:t>
            </a:r>
          </a:p>
          <a:p>
            <a:pPr marL="514350" indent="-514350">
              <a:buFont typeface="+mj-lt"/>
              <a:buAutoNum type="arabicPeriod"/>
            </a:pPr>
            <a:r>
              <a:rPr lang="en-US" sz="3200" dirty="0">
                <a:solidFill>
                  <a:srgbClr val="002060"/>
                </a:solidFill>
                <a:latin typeface="Calibri" panose="020F0502020204030204" pitchFamily="34" charset="0"/>
              </a:rPr>
              <a:t>We must be evidence-informed.</a:t>
            </a:r>
          </a:p>
          <a:p>
            <a:pPr marL="514350" indent="-514350">
              <a:buFont typeface="+mj-lt"/>
              <a:buAutoNum type="arabicPeriod"/>
            </a:pPr>
            <a:r>
              <a:rPr lang="en-US" sz="3200" dirty="0">
                <a:solidFill>
                  <a:srgbClr val="002060"/>
                </a:solidFill>
                <a:latin typeface="Calibri" panose="020F0502020204030204" pitchFamily="34" charset="0"/>
              </a:rPr>
              <a:t>Failure is not an option.</a:t>
            </a:r>
          </a:p>
        </p:txBody>
      </p:sp>
    </p:spTree>
    <p:extLst>
      <p:ext uri="{BB962C8B-B14F-4D97-AF65-F5344CB8AC3E}">
        <p14:creationId xmlns:p14="http://schemas.microsoft.com/office/powerpoint/2010/main" val="8120388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rgbClr val="A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1020762"/>
          </a:xfrm>
        </p:spPr>
        <p:txBody>
          <a:bodyPr>
            <a:normAutofit/>
          </a:bodyPr>
          <a:lstStyle/>
          <a:p>
            <a:r>
              <a:rPr lang="en-US" sz="3600" b="1" dirty="0" smtClean="0">
                <a:solidFill>
                  <a:schemeClr val="bg1"/>
                </a:solidFill>
              </a:rPr>
              <a:t>Strengths</a:t>
            </a:r>
            <a:endParaRPr lang="en-US" sz="3600" b="1" dirty="0">
              <a:solidFill>
                <a:schemeClr val="bg1"/>
              </a:solidFill>
            </a:endParaRPr>
          </a:p>
        </p:txBody>
      </p:sp>
      <p:sp>
        <p:nvSpPr>
          <p:cNvPr id="3" name="Content Placeholder 2"/>
          <p:cNvSpPr>
            <a:spLocks noGrp="1"/>
          </p:cNvSpPr>
          <p:nvPr>
            <p:ph idx="1"/>
          </p:nvPr>
        </p:nvSpPr>
        <p:spPr>
          <a:xfrm>
            <a:off x="457200" y="1874837"/>
            <a:ext cx="8229600" cy="4525963"/>
          </a:xfrm>
        </p:spPr>
        <p:txBody>
          <a:bodyPr>
            <a:normAutofit/>
          </a:bodyPr>
          <a:lstStyle/>
          <a:p>
            <a:pPr marL="514350" indent="-514350">
              <a:buAutoNum type="arabicPeriod"/>
            </a:pPr>
            <a:r>
              <a:rPr lang="en-US" dirty="0" smtClean="0">
                <a:solidFill>
                  <a:schemeClr val="tx2">
                    <a:lumMod val="75000"/>
                  </a:schemeClr>
                </a:solidFill>
              </a:rPr>
              <a:t>A Firm Foundation -- Ten years of experience with first year experience programs</a:t>
            </a:r>
          </a:p>
          <a:p>
            <a:pPr marL="514350" indent="-514350">
              <a:buFont typeface="Arial" pitchFamily="34" charset="0"/>
              <a:buAutoNum type="arabicPeriod"/>
            </a:pPr>
            <a:r>
              <a:rPr lang="en-US" dirty="0">
                <a:solidFill>
                  <a:schemeClr val="tx2">
                    <a:lumMod val="75000"/>
                  </a:schemeClr>
                </a:solidFill>
              </a:rPr>
              <a:t>The Dream Team – A unique combination of skill sets and personalities</a:t>
            </a:r>
          </a:p>
          <a:p>
            <a:pPr marL="514350" indent="-514350">
              <a:buAutoNum type="arabicPeriod"/>
            </a:pPr>
            <a:r>
              <a:rPr lang="en-US" dirty="0" smtClean="0">
                <a:solidFill>
                  <a:schemeClr val="tx2">
                    <a:lumMod val="75000"/>
                  </a:schemeClr>
                </a:solidFill>
              </a:rPr>
              <a:t>Our North Star – The Educational Master Plan</a:t>
            </a:r>
          </a:p>
          <a:p>
            <a:pPr marL="514350" indent="-514350">
              <a:buFont typeface="Arial" pitchFamily="34" charset="0"/>
              <a:buAutoNum type="arabicPeriod"/>
            </a:pPr>
            <a:r>
              <a:rPr lang="en-US" dirty="0" smtClean="0">
                <a:solidFill>
                  <a:schemeClr val="tx2">
                    <a:lumMod val="75000"/>
                  </a:schemeClr>
                </a:solidFill>
              </a:rPr>
              <a:t>The L Word – Solid leadership and support from administration</a:t>
            </a:r>
          </a:p>
        </p:txBody>
      </p:sp>
      <p:cxnSp>
        <p:nvCxnSpPr>
          <p:cNvPr id="4" name="Straight Connector 3"/>
          <p:cNvCxnSpPr/>
          <p:nvPr/>
        </p:nvCxnSpPr>
        <p:spPr>
          <a:xfrm>
            <a:off x="0" y="13716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rgbClr val="A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229600" cy="1143000"/>
          </a:xfrm>
        </p:spPr>
        <p:txBody>
          <a:bodyPr>
            <a:normAutofit/>
          </a:bodyPr>
          <a:lstStyle/>
          <a:p>
            <a:r>
              <a:rPr lang="en-US" sz="3600" b="1" dirty="0" smtClean="0">
                <a:solidFill>
                  <a:schemeClr val="bg1"/>
                </a:solidFill>
              </a:rPr>
              <a:t>Challenges</a:t>
            </a:r>
            <a:endParaRPr lang="en-US" sz="3600" dirty="0">
              <a:solidFill>
                <a:schemeClr val="bg1"/>
              </a:solidFill>
            </a:endParaRPr>
          </a:p>
        </p:txBody>
      </p:sp>
      <p:sp>
        <p:nvSpPr>
          <p:cNvPr id="3" name="Content Placeholder 2"/>
          <p:cNvSpPr>
            <a:spLocks noGrp="1"/>
          </p:cNvSpPr>
          <p:nvPr>
            <p:ph idx="1"/>
          </p:nvPr>
        </p:nvSpPr>
        <p:spPr>
          <a:xfrm>
            <a:off x="457200" y="2255837"/>
            <a:ext cx="8229600" cy="4525963"/>
          </a:xfrm>
        </p:spPr>
        <p:txBody>
          <a:bodyPr>
            <a:normAutofit/>
          </a:bodyPr>
          <a:lstStyle/>
          <a:p>
            <a:pPr marL="514350" indent="-514350">
              <a:buFont typeface="Arial" pitchFamily="34" charset="0"/>
              <a:buAutoNum type="arabicPeriod"/>
            </a:pPr>
            <a:r>
              <a:rPr lang="en-US" dirty="0" smtClean="0">
                <a:solidFill>
                  <a:schemeClr val="tx2">
                    <a:lumMod val="75000"/>
                  </a:schemeClr>
                </a:solidFill>
              </a:rPr>
              <a:t>Allocating </a:t>
            </a:r>
            <a:r>
              <a:rPr lang="en-US" dirty="0">
                <a:solidFill>
                  <a:schemeClr val="tx2">
                    <a:lumMod val="75000"/>
                  </a:schemeClr>
                </a:solidFill>
              </a:rPr>
              <a:t>scarce </a:t>
            </a:r>
            <a:r>
              <a:rPr lang="en-US" dirty="0" smtClean="0">
                <a:solidFill>
                  <a:schemeClr val="tx2">
                    <a:lumMod val="75000"/>
                  </a:schemeClr>
                </a:solidFill>
              </a:rPr>
              <a:t>resources</a:t>
            </a:r>
          </a:p>
          <a:p>
            <a:pPr marL="514350" indent="-514350">
              <a:buFont typeface="Arial" pitchFamily="34" charset="0"/>
              <a:buAutoNum type="arabicPeriod"/>
            </a:pPr>
            <a:r>
              <a:rPr lang="en-US" dirty="0" smtClean="0">
                <a:solidFill>
                  <a:schemeClr val="tx2">
                    <a:lumMod val="75000"/>
                  </a:schemeClr>
                </a:solidFill>
              </a:rPr>
              <a:t>One initiative or many?</a:t>
            </a:r>
            <a:endParaRPr lang="en-US" dirty="0">
              <a:solidFill>
                <a:schemeClr val="tx2">
                  <a:lumMod val="75000"/>
                </a:schemeClr>
              </a:solidFill>
            </a:endParaRPr>
          </a:p>
          <a:p>
            <a:pPr marL="514350" indent="-514350">
              <a:buFont typeface="Arial" pitchFamily="34" charset="0"/>
              <a:buAutoNum type="arabicPeriod"/>
            </a:pPr>
            <a:r>
              <a:rPr lang="en-US" dirty="0" smtClean="0">
                <a:solidFill>
                  <a:schemeClr val="tx2">
                    <a:lumMod val="75000"/>
                  </a:schemeClr>
                </a:solidFill>
              </a:rPr>
              <a:t>Priority registration and </a:t>
            </a:r>
            <a:r>
              <a:rPr lang="en-US" smtClean="0">
                <a:solidFill>
                  <a:schemeClr val="tx2">
                    <a:lumMod val="75000"/>
                  </a:schemeClr>
                </a:solidFill>
              </a:rPr>
              <a:t>other incentives</a:t>
            </a:r>
            <a:endParaRPr lang="en-US" dirty="0" smtClean="0">
              <a:solidFill>
                <a:schemeClr val="tx2">
                  <a:lumMod val="75000"/>
                </a:schemeClr>
              </a:solidFill>
            </a:endParaRPr>
          </a:p>
          <a:p>
            <a:pPr marL="514350" indent="-514350">
              <a:buFont typeface="Arial" pitchFamily="34" charset="0"/>
              <a:buAutoNum type="arabicPeriod"/>
            </a:pPr>
            <a:r>
              <a:rPr lang="en-US" dirty="0" smtClean="0">
                <a:solidFill>
                  <a:schemeClr val="tx2">
                    <a:lumMod val="75000"/>
                  </a:schemeClr>
                </a:solidFill>
              </a:rPr>
              <a:t>Why </a:t>
            </a:r>
            <a:r>
              <a:rPr lang="en-US" dirty="0">
                <a:solidFill>
                  <a:schemeClr val="tx2">
                    <a:lumMod val="75000"/>
                  </a:schemeClr>
                </a:solidFill>
              </a:rPr>
              <a:t>do I need College 1?</a:t>
            </a:r>
          </a:p>
          <a:p>
            <a:pPr marL="514350" indent="-514350">
              <a:buFont typeface="Arial" pitchFamily="34" charset="0"/>
              <a:buAutoNum type="arabicPeriod"/>
            </a:pPr>
            <a:r>
              <a:rPr lang="en-US" dirty="0" smtClean="0">
                <a:solidFill>
                  <a:schemeClr val="tx2">
                    <a:lumMod val="75000"/>
                  </a:schemeClr>
                </a:solidFill>
              </a:rPr>
              <a:t>How </a:t>
            </a:r>
            <a:r>
              <a:rPr lang="en-US" dirty="0">
                <a:solidFill>
                  <a:schemeClr val="tx2">
                    <a:lumMod val="75000"/>
                  </a:schemeClr>
                </a:solidFill>
              </a:rPr>
              <a:t>big can we get?</a:t>
            </a:r>
          </a:p>
          <a:p>
            <a:pPr marL="514350" indent="-514350">
              <a:buFont typeface="Arial" pitchFamily="34" charset="0"/>
              <a:buAutoNum type="arabicPeriod"/>
            </a:pPr>
            <a:r>
              <a:rPr lang="en-US" dirty="0" smtClean="0">
                <a:solidFill>
                  <a:schemeClr val="tx2">
                    <a:lumMod val="75000"/>
                  </a:schemeClr>
                </a:solidFill>
              </a:rPr>
              <a:t>Communicate</a:t>
            </a:r>
            <a:r>
              <a:rPr lang="en-US" dirty="0">
                <a:solidFill>
                  <a:schemeClr val="tx2">
                    <a:lumMod val="75000"/>
                  </a:schemeClr>
                </a:solidFill>
              </a:rPr>
              <a:t>, communicate, communicate</a:t>
            </a:r>
          </a:p>
          <a:p>
            <a:endParaRPr lang="en-US" dirty="0"/>
          </a:p>
        </p:txBody>
      </p:sp>
      <p:cxnSp>
        <p:nvCxnSpPr>
          <p:cNvPr id="4" name="Straight Connector 3"/>
          <p:cNvCxnSpPr/>
          <p:nvPr/>
        </p:nvCxnSpPr>
        <p:spPr>
          <a:xfrm>
            <a:off x="0" y="13716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rgbClr val="A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76200"/>
            <a:ext cx="8229600" cy="1143000"/>
          </a:xfrm>
        </p:spPr>
        <p:txBody>
          <a:bodyPr>
            <a:normAutofit/>
          </a:bodyPr>
          <a:lstStyle/>
          <a:p>
            <a:r>
              <a:rPr lang="en-US" sz="3600" b="1" dirty="0" smtClean="0">
                <a:solidFill>
                  <a:schemeClr val="bg1"/>
                </a:solidFill>
              </a:rPr>
              <a:t>Breakthroughs/Game-changers</a:t>
            </a:r>
            <a:endParaRPr lang="en-US" sz="3600" dirty="0">
              <a:solidFill>
                <a:schemeClr val="bg1"/>
              </a:solidFill>
            </a:endParaRPr>
          </a:p>
        </p:txBody>
      </p:sp>
      <p:sp>
        <p:nvSpPr>
          <p:cNvPr id="3" name="Content Placeholder 2"/>
          <p:cNvSpPr>
            <a:spLocks noGrp="1"/>
          </p:cNvSpPr>
          <p:nvPr>
            <p:ph idx="1"/>
          </p:nvPr>
        </p:nvSpPr>
        <p:spPr>
          <a:xfrm>
            <a:off x="457200" y="2484437"/>
            <a:ext cx="8229600" cy="4525963"/>
          </a:xfrm>
        </p:spPr>
        <p:txBody>
          <a:bodyPr>
            <a:normAutofit/>
          </a:bodyPr>
          <a:lstStyle/>
          <a:p>
            <a:r>
              <a:rPr lang="en-US" dirty="0" smtClean="0">
                <a:solidFill>
                  <a:srgbClr val="002060"/>
                </a:solidFill>
              </a:rPr>
              <a:t>Alignment with the EMP &amp; Bd. Goals</a:t>
            </a:r>
          </a:p>
          <a:p>
            <a:r>
              <a:rPr lang="en-US" dirty="0" smtClean="0">
                <a:solidFill>
                  <a:srgbClr val="002060"/>
                </a:solidFill>
              </a:rPr>
              <a:t>Change in policy for priority registration</a:t>
            </a:r>
          </a:p>
          <a:p>
            <a:r>
              <a:rPr lang="en-US" dirty="0">
                <a:solidFill>
                  <a:srgbClr val="002060"/>
                </a:solidFill>
              </a:rPr>
              <a:t>College 1 </a:t>
            </a:r>
            <a:r>
              <a:rPr lang="en-US" dirty="0" smtClean="0">
                <a:solidFill>
                  <a:srgbClr val="002060"/>
                </a:solidFill>
              </a:rPr>
              <a:t>-- 3-units &amp; </a:t>
            </a:r>
            <a:r>
              <a:rPr lang="en-US" dirty="0">
                <a:solidFill>
                  <a:srgbClr val="002060"/>
                </a:solidFill>
              </a:rPr>
              <a:t>UC/CSU </a:t>
            </a:r>
            <a:r>
              <a:rPr lang="en-US" dirty="0" smtClean="0">
                <a:solidFill>
                  <a:srgbClr val="002060"/>
                </a:solidFill>
              </a:rPr>
              <a:t>transfer status</a:t>
            </a:r>
          </a:p>
          <a:p>
            <a:r>
              <a:rPr lang="en-US" dirty="0" smtClean="0">
                <a:solidFill>
                  <a:srgbClr val="002060"/>
                </a:solidFill>
              </a:rPr>
              <a:t>Units from HR for professional development</a:t>
            </a:r>
            <a:endParaRPr lang="en-US" dirty="0">
              <a:solidFill>
                <a:srgbClr val="002060"/>
              </a:solidFill>
            </a:endParaRPr>
          </a:p>
        </p:txBody>
      </p:sp>
      <p:cxnSp>
        <p:nvCxnSpPr>
          <p:cNvPr id="4" name="Straight Connector 3"/>
          <p:cNvCxnSpPr/>
          <p:nvPr/>
        </p:nvCxnSpPr>
        <p:spPr>
          <a:xfrm>
            <a:off x="0" y="13716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3110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572000"/>
            <a:ext cx="6781800" cy="1600200"/>
          </a:xfrm>
        </p:spPr>
        <p:txBody>
          <a:bodyPr>
            <a:normAutofit/>
          </a:bodyPr>
          <a:lstStyle/>
          <a:p>
            <a:pPr algn="ctr"/>
            <a:r>
              <a:rPr lang="en-US" sz="4000" b="1" dirty="0" smtClean="0">
                <a:solidFill>
                  <a:srgbClr val="002060"/>
                </a:solidFill>
                <a:latin typeface="Calibri" panose="020F0502020204030204" pitchFamily="34" charset="0"/>
              </a:rPr>
              <a:t>What challenges do you face?</a:t>
            </a:r>
            <a:endParaRPr lang="en-US" sz="4000" b="1" dirty="0">
              <a:solidFill>
                <a:srgbClr val="002060"/>
              </a:solidFill>
              <a:latin typeface="Calibri" panose="020F0502020204030204" pitchFamily="34" charset="0"/>
            </a:endParaRPr>
          </a:p>
        </p:txBody>
      </p:sp>
      <p:pic>
        <p:nvPicPr>
          <p:cNvPr id="2050" name="Picture 2" descr="https://encrypted-tbn2.gstatic.com/images?q=tbn:ANd9GcQPhhNpvM6xnAy0lRODHjZO8qDkSFsKrIfTZMkJy971eFMgHCQE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31900"/>
            <a:ext cx="6783181" cy="36576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7994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002060"/>
                </a:solidFill>
                <a:latin typeface="Calibri" panose="020F0502020204030204" pitchFamily="34" charset="0"/>
              </a:rPr>
              <a:t>We’re Here to Help!</a:t>
            </a:r>
            <a:endParaRPr lang="en-US" sz="4800" b="1" dirty="0">
              <a:solidFill>
                <a:srgbClr val="002060"/>
              </a:solidFill>
              <a:latin typeface="Calibri" panose="020F0502020204030204" pitchFamily="34" charset="0"/>
            </a:endParaRPr>
          </a:p>
        </p:txBody>
      </p:sp>
      <p:sp>
        <p:nvSpPr>
          <p:cNvPr id="3" name="Content Placeholder 2"/>
          <p:cNvSpPr>
            <a:spLocks noGrp="1"/>
          </p:cNvSpPr>
          <p:nvPr>
            <p:ph idx="1"/>
          </p:nvPr>
        </p:nvSpPr>
        <p:spPr>
          <a:xfrm>
            <a:off x="762000" y="1295400"/>
            <a:ext cx="7696200" cy="3886200"/>
          </a:xfrm>
        </p:spPr>
        <p:txBody>
          <a:bodyPr>
            <a:normAutofit fontScale="85000" lnSpcReduction="20000"/>
          </a:bodyPr>
          <a:lstStyle/>
          <a:p>
            <a:r>
              <a:rPr lang="en-US" dirty="0" smtClean="0">
                <a:solidFill>
                  <a:srgbClr val="002060"/>
                </a:solidFill>
                <a:latin typeface="Calibri" panose="020F0502020204030204" pitchFamily="34" charset="0"/>
              </a:rPr>
              <a:t>Project Management &amp; Math Jam:  Brock Klein </a:t>
            </a:r>
            <a:r>
              <a:rPr lang="en-US" dirty="0" smtClean="0">
                <a:solidFill>
                  <a:srgbClr val="002060"/>
                </a:solidFill>
                <a:latin typeface="Calibri" panose="020F0502020204030204" pitchFamily="34" charset="0"/>
                <a:hlinkClick r:id="rId2"/>
              </a:rPr>
              <a:t>bmklein@pasadena.edu</a:t>
            </a:r>
            <a:endParaRPr lang="en-US" dirty="0" smtClean="0">
              <a:solidFill>
                <a:srgbClr val="002060"/>
              </a:solidFill>
              <a:latin typeface="Calibri" panose="020F0502020204030204" pitchFamily="34" charset="0"/>
            </a:endParaRPr>
          </a:p>
          <a:p>
            <a:pPr marL="0" indent="0">
              <a:buNone/>
            </a:pPr>
            <a:endParaRPr lang="en-US" dirty="0" smtClean="0">
              <a:solidFill>
                <a:srgbClr val="002060"/>
              </a:solidFill>
              <a:latin typeface="Calibri" panose="020F0502020204030204" pitchFamily="34" charset="0"/>
            </a:endParaRPr>
          </a:p>
          <a:p>
            <a:r>
              <a:rPr lang="en-US" dirty="0" smtClean="0">
                <a:solidFill>
                  <a:srgbClr val="002060"/>
                </a:solidFill>
                <a:latin typeface="Calibri" panose="020F0502020204030204" pitchFamily="34" charset="0"/>
              </a:rPr>
              <a:t>Academic &amp; Student Affairs Integration: Cynthia Olivo </a:t>
            </a:r>
            <a:r>
              <a:rPr lang="en-US" dirty="0" smtClean="0">
                <a:solidFill>
                  <a:srgbClr val="002060"/>
                </a:solidFill>
                <a:latin typeface="Calibri" panose="020F0502020204030204" pitchFamily="34" charset="0"/>
                <a:hlinkClick r:id="rId3"/>
              </a:rPr>
              <a:t>cdolivo@pasadena.edu</a:t>
            </a:r>
            <a:endParaRPr lang="en-US" dirty="0" smtClean="0">
              <a:solidFill>
                <a:srgbClr val="002060"/>
              </a:solidFill>
              <a:latin typeface="Calibri" panose="020F0502020204030204" pitchFamily="34" charset="0"/>
            </a:endParaRPr>
          </a:p>
          <a:p>
            <a:pPr marL="0" indent="0">
              <a:buNone/>
            </a:pPr>
            <a:endParaRPr lang="en-US" dirty="0" smtClean="0">
              <a:solidFill>
                <a:srgbClr val="002060"/>
              </a:solidFill>
              <a:latin typeface="Calibri" panose="020F0502020204030204" pitchFamily="34" charset="0"/>
            </a:endParaRPr>
          </a:p>
          <a:p>
            <a:r>
              <a:rPr lang="en-US" dirty="0">
                <a:solidFill>
                  <a:srgbClr val="002060"/>
                </a:solidFill>
                <a:latin typeface="Calibri" panose="020F0502020204030204" pitchFamily="34" charset="0"/>
              </a:rPr>
              <a:t>C</a:t>
            </a:r>
            <a:r>
              <a:rPr lang="en-US" dirty="0" smtClean="0">
                <a:solidFill>
                  <a:srgbClr val="002060"/>
                </a:solidFill>
                <a:latin typeface="Calibri" panose="020F0502020204030204" pitchFamily="34" charset="0"/>
              </a:rPr>
              <a:t>oaching and Tutoring: Lily Tran </a:t>
            </a:r>
            <a:r>
              <a:rPr lang="en-US" dirty="0" smtClean="0">
                <a:solidFill>
                  <a:srgbClr val="002060"/>
                </a:solidFill>
                <a:latin typeface="Calibri" panose="020F0502020204030204" pitchFamily="34" charset="0"/>
                <a:hlinkClick r:id="rId4"/>
              </a:rPr>
              <a:t>jxtran@pasadena.edu</a:t>
            </a:r>
            <a:endParaRPr lang="en-US" dirty="0" smtClean="0">
              <a:solidFill>
                <a:srgbClr val="002060"/>
              </a:solidFill>
              <a:latin typeface="Calibri" panose="020F0502020204030204" pitchFamily="34" charset="0"/>
            </a:endParaRPr>
          </a:p>
          <a:p>
            <a:pPr marL="0" indent="0">
              <a:buNone/>
            </a:pPr>
            <a:endParaRPr lang="en-US" dirty="0" smtClean="0">
              <a:solidFill>
                <a:srgbClr val="002060"/>
              </a:solidFill>
              <a:latin typeface="Calibri" panose="020F0502020204030204" pitchFamily="34" charset="0"/>
            </a:endParaRPr>
          </a:p>
          <a:p>
            <a:r>
              <a:rPr lang="en-US" dirty="0" smtClean="0">
                <a:solidFill>
                  <a:srgbClr val="002060"/>
                </a:solidFill>
                <a:latin typeface="Calibri" panose="020F0502020204030204" pitchFamily="34" charset="0"/>
              </a:rPr>
              <a:t>College 1: Shelagh Rose </a:t>
            </a:r>
            <a:r>
              <a:rPr lang="en-US" dirty="0" smtClean="0">
                <a:solidFill>
                  <a:srgbClr val="002060"/>
                </a:solidFill>
                <a:latin typeface="Calibri" panose="020F0502020204030204" pitchFamily="34" charset="0"/>
                <a:hlinkClick r:id="rId5"/>
              </a:rPr>
              <a:t>serose@pasadena.edu</a:t>
            </a:r>
            <a:endParaRPr lang="en-US" dirty="0" smtClean="0">
              <a:solidFill>
                <a:srgbClr val="002060"/>
              </a:solidFill>
              <a:latin typeface="Calibri" panose="020F0502020204030204" pitchFamily="34" charset="0"/>
            </a:endParaRPr>
          </a:p>
          <a:p>
            <a:pPr marL="0" indent="0">
              <a:buNone/>
            </a:pPr>
            <a:endParaRPr lang="en-US" dirty="0" smtClean="0">
              <a:solidFill>
                <a:srgbClr val="002060"/>
              </a:solidFill>
              <a:latin typeface="Calibri" panose="020F0502020204030204" pitchFamily="34" charset="0"/>
            </a:endParaRPr>
          </a:p>
          <a:p>
            <a:r>
              <a:rPr lang="en-US" dirty="0" smtClean="0">
                <a:solidFill>
                  <a:srgbClr val="002060"/>
                </a:solidFill>
                <a:latin typeface="Calibri" panose="020F0502020204030204" pitchFamily="34" charset="0"/>
              </a:rPr>
              <a:t>Evaluation: Crystal Kollross </a:t>
            </a:r>
            <a:r>
              <a:rPr lang="en-US" dirty="0" smtClean="0">
                <a:solidFill>
                  <a:srgbClr val="002060"/>
                </a:solidFill>
                <a:latin typeface="Calibri" panose="020F0502020204030204" pitchFamily="34" charset="0"/>
                <a:hlinkClick r:id="rId6"/>
              </a:rPr>
              <a:t>cakollross@pasadena.edu</a:t>
            </a:r>
            <a:endParaRPr lang="en-US" dirty="0" smtClean="0">
              <a:solidFill>
                <a:srgbClr val="002060"/>
              </a:solidFill>
              <a:latin typeface="Calibri" panose="020F0502020204030204" pitchFamily="34" charset="0"/>
            </a:endParaRPr>
          </a:p>
          <a:p>
            <a:r>
              <a:rPr lang="en-US" dirty="0" smtClean="0">
                <a:solidFill>
                  <a:srgbClr val="002060"/>
                </a:solidFill>
                <a:latin typeface="Calibri" panose="020F0502020204030204" pitchFamily="34" charset="0"/>
              </a:rPr>
              <a:t>Evaluation: Dustin Tamashiro </a:t>
            </a:r>
            <a:r>
              <a:rPr lang="en-US" dirty="0" smtClean="0">
                <a:solidFill>
                  <a:srgbClr val="002060"/>
                </a:solidFill>
                <a:latin typeface="Calibri" panose="020F0502020204030204" pitchFamily="34" charset="0"/>
                <a:hlinkClick r:id="rId7"/>
              </a:rPr>
              <a:t>djtamashiro@pasadena.edu</a:t>
            </a:r>
            <a:endParaRPr lang="en-US" dirty="0" smtClean="0">
              <a:solidFill>
                <a:srgbClr val="002060"/>
              </a:solidFill>
              <a:latin typeface="Calibri" panose="020F0502020204030204" pitchFamily="34" charset="0"/>
            </a:endParaRPr>
          </a:p>
          <a:p>
            <a:endParaRPr lang="en-US" dirty="0" smtClean="0">
              <a:solidFill>
                <a:srgbClr val="002060"/>
              </a:solidFill>
              <a:latin typeface="Calibri" panose="020F0502020204030204" pitchFamily="34" charset="0"/>
            </a:endParaRPr>
          </a:p>
          <a:p>
            <a:endParaRPr lang="en-US" dirty="0"/>
          </a:p>
        </p:txBody>
      </p:sp>
    </p:spTree>
    <p:extLst>
      <p:ext uri="{BB962C8B-B14F-4D97-AF65-F5344CB8AC3E}">
        <p14:creationId xmlns:p14="http://schemas.microsoft.com/office/powerpoint/2010/main" val="42448347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h Jam Face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249" y="533400"/>
            <a:ext cx="8875059" cy="6858000"/>
          </a:xfrm>
          <a:prstGeom prst="rect">
            <a:avLst/>
          </a:prstGeom>
        </p:spPr>
      </p:pic>
      <p:sp>
        <p:nvSpPr>
          <p:cNvPr id="3" name="Rectangle 2"/>
          <p:cNvSpPr/>
          <p:nvPr/>
        </p:nvSpPr>
        <p:spPr>
          <a:xfrm>
            <a:off x="1987317" y="6183868"/>
            <a:ext cx="5169365" cy="461665"/>
          </a:xfrm>
          <a:prstGeom prst="rect">
            <a:avLst/>
          </a:prstGeom>
        </p:spPr>
        <p:txBody>
          <a:bodyPr wrap="none">
            <a:spAutoFit/>
          </a:bodyPr>
          <a:lstStyle/>
          <a:p>
            <a:pPr algn="ctr"/>
            <a:r>
              <a:rPr lang="en-US" sz="2400" b="1" dirty="0">
                <a:solidFill>
                  <a:srgbClr val="002060"/>
                </a:solidFill>
                <a:latin typeface="Calibri" panose="020F0502020204030204" pitchFamily="34" charset="0"/>
                <a:hlinkClick r:id="rId3"/>
              </a:rPr>
              <a:t>http://pccproject90.org/test-pathway/</a:t>
            </a:r>
            <a:endParaRPr lang="en-US" sz="24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2314971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mklein\Dropbox (First Year Pathways)\Math Jam\Math Jam 2012\pictures\Everyone  I mean EVERYONE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85800"/>
            <a:ext cx="5715000" cy="4572000"/>
          </a:xfrm>
          <a:prstGeom prst="rect">
            <a:avLst/>
          </a:prstGeom>
          <a:noFill/>
          <a:ln>
            <a:solidFill>
              <a:srgbClr val="00206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19600" y="5410200"/>
            <a:ext cx="3429000" cy="646331"/>
          </a:xfrm>
          <a:prstGeom prst="rect">
            <a:avLst/>
          </a:prstGeom>
          <a:noFill/>
        </p:spPr>
        <p:txBody>
          <a:bodyPr wrap="square" rtlCol="0">
            <a:spAutoFit/>
          </a:bodyPr>
          <a:lstStyle/>
          <a:p>
            <a:r>
              <a:rPr lang="en-US" sz="3600" b="1" dirty="0" smtClean="0">
                <a:solidFill>
                  <a:srgbClr val="002060"/>
                </a:solidFill>
                <a:latin typeface="Calibri" panose="020F0502020204030204" pitchFamily="34" charset="0"/>
              </a:rPr>
              <a:t>Math Jam 2012</a:t>
            </a:r>
            <a:endParaRPr lang="en-US" sz="36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68771034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3752"/>
            <a:ext cx="6434806" cy="43622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43400" y="5486400"/>
            <a:ext cx="3429000" cy="646331"/>
          </a:xfrm>
          <a:prstGeom prst="rect">
            <a:avLst/>
          </a:prstGeom>
          <a:noFill/>
        </p:spPr>
        <p:txBody>
          <a:bodyPr wrap="square" rtlCol="0">
            <a:spAutoFit/>
          </a:bodyPr>
          <a:lstStyle/>
          <a:p>
            <a:pPr algn="r"/>
            <a:r>
              <a:rPr lang="en-US" sz="3600" b="1" dirty="0" smtClean="0">
                <a:solidFill>
                  <a:srgbClr val="002060"/>
                </a:solidFill>
                <a:latin typeface="Calibri" panose="020F0502020204030204" pitchFamily="34" charset="0"/>
              </a:rPr>
              <a:t>Math Jam 2013</a:t>
            </a:r>
            <a:endParaRPr lang="en-US" sz="36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19235369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mklein\Dropbox (First Year Pathways)\Math Jam 2014 photos\Math Jam Group2014_F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146" y="1016000"/>
            <a:ext cx="6954054" cy="4927600"/>
          </a:xfrm>
          <a:prstGeom prst="rect">
            <a:avLst/>
          </a:prstGeom>
          <a:noFill/>
          <a:ln>
            <a:solidFill>
              <a:srgbClr val="00206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61907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743143288"/>
              </p:ext>
            </p:extLst>
          </p:nvPr>
        </p:nvGraphicFramePr>
        <p:xfrm>
          <a:off x="1676400" y="1600200"/>
          <a:ext cx="57912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0" y="0"/>
            <a:ext cx="9144000" cy="1295400"/>
          </a:xfrm>
          <a:prstGeom prst="rect">
            <a:avLst/>
          </a:prstGeom>
          <a:solidFill>
            <a:srgbClr val="A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smtClean="0">
                <a:solidFill>
                  <a:schemeClr val="bg1"/>
                </a:solidFill>
                <a:latin typeface="Calibri" panose="020F0502020204030204" pitchFamily="34" charset="0"/>
              </a:rPr>
              <a:t>FYP Growth</a:t>
            </a:r>
            <a:endParaRPr lang="en-US" sz="36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1934820574"/>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2674</TotalTime>
  <Words>2248</Words>
  <Application>Microsoft Office PowerPoint</Application>
  <PresentationFormat>On-screen Show (4:3)</PresentationFormat>
  <Paragraphs>374</Paragraphs>
  <Slides>57</Slides>
  <Notes>12</Notes>
  <HiddenSlides>0</HiddenSlides>
  <MMClips>0</MMClips>
  <ScaleCrop>false</ScaleCrop>
  <HeadingPairs>
    <vt:vector size="4" baseType="variant">
      <vt:variant>
        <vt:lpstr>Theme</vt:lpstr>
      </vt:variant>
      <vt:variant>
        <vt:i4>4</vt:i4>
      </vt:variant>
      <vt:variant>
        <vt:lpstr>Slide Titles</vt:lpstr>
      </vt:variant>
      <vt:variant>
        <vt:i4>57</vt:i4>
      </vt:variant>
    </vt:vector>
  </HeadingPairs>
  <TitlesOfParts>
    <vt:vector size="61" baseType="lpstr">
      <vt:lpstr>Office Theme</vt:lpstr>
      <vt:lpstr>2_NewsPrint</vt:lpstr>
      <vt:lpstr>1_Office Theme</vt:lpstr>
      <vt:lpstr>NewsPrint</vt:lpstr>
      <vt:lpstr>Pasadena City College’s First Year Pathway: Boutique to Behemoth</vt:lpstr>
      <vt:lpstr>Workshop Goals</vt:lpstr>
      <vt:lpstr>Who is in the room?</vt:lpstr>
      <vt:lpstr>Dream/Pair/Share What will your FYE program look like in five years? </vt:lpstr>
      <vt:lpstr>PowerPoint Presentation</vt:lpstr>
      <vt:lpstr>PowerPoint Presentation</vt:lpstr>
      <vt:lpstr>PowerPoint Presentation</vt:lpstr>
      <vt:lpstr>PowerPoint Presentation</vt:lpstr>
      <vt:lpstr>PowerPoint Presentation</vt:lpstr>
      <vt:lpstr>How do we scale up and not lose Danny?</vt:lpstr>
      <vt:lpstr>What’s what?</vt:lpstr>
      <vt:lpstr>Why: Finding Your Noble Purpose</vt:lpstr>
      <vt:lpstr>PowerPoint Presentation</vt:lpstr>
      <vt:lpstr>PowerPoint Presentation</vt:lpstr>
      <vt:lpstr>KWest 1 Retreat</vt:lpstr>
      <vt:lpstr>PowerPoint Presentation</vt:lpstr>
      <vt:lpstr>The 5,537 6 years later</vt:lpstr>
      <vt:lpstr>PCC’s FIRST YEAR PATHWAYS</vt:lpstr>
      <vt:lpstr>Who  </vt:lpstr>
      <vt:lpstr>What -- FYP Essential Components</vt:lpstr>
      <vt:lpstr>A Room of Their Own</vt:lpstr>
      <vt:lpstr>The First Year Pathways Process</vt:lpstr>
      <vt:lpstr>PowerPoint Presentation</vt:lpstr>
      <vt:lpstr>PowerPoint Presentation</vt:lpstr>
      <vt:lpstr>Triple entry log activity</vt:lpstr>
      <vt:lpstr>How -- High-Impact Practices</vt:lpstr>
      <vt:lpstr>How -- High Impact Practices</vt:lpstr>
      <vt:lpstr>PowerPoint Presentation</vt:lpstr>
      <vt:lpstr>Short-term  Outcomes</vt:lpstr>
      <vt:lpstr>Long-term  Outcomes</vt:lpstr>
      <vt:lpstr>PowerPoint Presentation</vt:lpstr>
      <vt:lpstr>Student Math Jam Reflections</vt:lpstr>
      <vt:lpstr>PowerPoint Presentation</vt:lpstr>
      <vt:lpstr>PowerPoint Presentation</vt:lpstr>
      <vt:lpstr>Integrating Academic Affairs and Student Services</vt:lpstr>
      <vt:lpstr>PowerPoint Presentation</vt:lpstr>
      <vt:lpstr>PowerPoint Presentation</vt:lpstr>
      <vt:lpstr>PowerPoint Presentation</vt:lpstr>
      <vt:lpstr>PowerPoint Presentation</vt:lpstr>
      <vt:lpstr>PowerPoint Presentation</vt:lpstr>
      <vt:lpstr>Jigsaw data entry activity</vt:lpstr>
      <vt:lpstr>FYP 2012 Cohort</vt:lpstr>
      <vt:lpstr>FYP 2012 Cohort</vt:lpstr>
      <vt:lpstr>PowerPoint Presentation</vt:lpstr>
      <vt:lpstr>Propensity Score Matching</vt:lpstr>
      <vt:lpstr>FYP 2012 Cohort</vt:lpstr>
      <vt:lpstr>FYP 2012 Cohort</vt:lpstr>
      <vt:lpstr>FYP 2012 Cohort</vt:lpstr>
      <vt:lpstr>FYP 2012 Cohort</vt:lpstr>
      <vt:lpstr>Focus Group Findings</vt:lpstr>
      <vt:lpstr>PowerPoint Presentation</vt:lpstr>
      <vt:lpstr>Strengths</vt:lpstr>
      <vt:lpstr>Challenges</vt:lpstr>
      <vt:lpstr>Breakthroughs/Game-changers</vt:lpstr>
      <vt:lpstr>What challenges do you face?</vt:lpstr>
      <vt:lpstr>We’re Here to Help!</vt:lpstr>
      <vt:lpstr>PowerPoint Presentation</vt:lpstr>
    </vt:vector>
  </TitlesOfParts>
  <Company>Pasadena City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Starting Students Right:  PCC’s Pathways</dc:title>
  <dc:creator>Computing Services</dc:creator>
  <cp:lastModifiedBy>Brock M. Klein</cp:lastModifiedBy>
  <cp:revision>222</cp:revision>
  <cp:lastPrinted>2014-09-02T16:12:45Z</cp:lastPrinted>
  <dcterms:created xsi:type="dcterms:W3CDTF">2012-07-30T20:16:57Z</dcterms:created>
  <dcterms:modified xsi:type="dcterms:W3CDTF">2014-09-29T17:33:49Z</dcterms:modified>
</cp:coreProperties>
</file>