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2"/>
  </p:notesMasterIdLst>
  <p:sldIdLst>
    <p:sldId id="256" r:id="rId2"/>
    <p:sldId id="265" r:id="rId3"/>
    <p:sldId id="257" r:id="rId4"/>
    <p:sldId id="259" r:id="rId5"/>
    <p:sldId id="260" r:id="rId6"/>
    <p:sldId id="261" r:id="rId7"/>
    <p:sldId id="262" r:id="rId8"/>
    <p:sldId id="266"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83642"/>
  </p:normalViewPr>
  <p:slideViewPr>
    <p:cSldViewPr snapToGrid="0" snapToObjects="1">
      <p:cViewPr>
        <p:scale>
          <a:sx n="71" d="100"/>
          <a:sy n="71" d="100"/>
        </p:scale>
        <p:origin x="-45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B9D48-E416-9A43-9BCD-5AC4D3A1FF48}" type="datetimeFigureOut">
              <a:rPr lang="en-US" smtClean="0"/>
              <a:t>8/4/2017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7269F-CE81-064C-9D8C-193C49148762}" type="slidenum">
              <a:rPr lang="en-US" smtClean="0"/>
              <a:t>‹#›</a:t>
            </a:fld>
            <a:endParaRPr lang="en-US"/>
          </a:p>
        </p:txBody>
      </p:sp>
    </p:spTree>
    <p:extLst>
      <p:ext uri="{BB962C8B-B14F-4D97-AF65-F5344CB8AC3E}">
        <p14:creationId xmlns:p14="http://schemas.microsoft.com/office/powerpoint/2010/main" val="179401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be showing you how to use this form to reimburse and pay individuals, companies, services, etc. For example, you may have rented chairs from Dolphins and now it is time to pay them or you purchased supplies for an event with your own money and you need to be reimbursed. This form is going to help you.</a:t>
            </a:r>
            <a:endParaRPr lang="en-US" dirty="0"/>
          </a:p>
        </p:txBody>
      </p:sp>
      <p:sp>
        <p:nvSpPr>
          <p:cNvPr id="4" name="Slide Number Placeholder 3"/>
          <p:cNvSpPr>
            <a:spLocks noGrp="1"/>
          </p:cNvSpPr>
          <p:nvPr>
            <p:ph type="sldNum" sz="quarter" idx="10"/>
          </p:nvPr>
        </p:nvSpPr>
        <p:spPr/>
        <p:txBody>
          <a:bodyPr/>
          <a:lstStyle/>
          <a:p>
            <a:fld id="{76C7269F-CE81-064C-9D8C-193C49148762}" type="slidenum">
              <a:rPr lang="en-US" smtClean="0"/>
              <a:t>2</a:t>
            </a:fld>
            <a:endParaRPr lang="en-US"/>
          </a:p>
        </p:txBody>
      </p:sp>
    </p:spTree>
    <p:extLst>
      <p:ext uri="{BB962C8B-B14F-4D97-AF65-F5344CB8AC3E}">
        <p14:creationId xmlns:p14="http://schemas.microsoft.com/office/powerpoint/2010/main" val="98536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things first, at the top you want to write the name, the address and the date. </a:t>
            </a:r>
            <a:r>
              <a:rPr lang="en-US" dirty="0" smtClean="0"/>
              <a:t>Let’s say you paid for supplies for an event but used your own money, you would</a:t>
            </a:r>
            <a:r>
              <a:rPr lang="en-US" baseline="0" dirty="0" smtClean="0"/>
              <a:t> put your own name and address. You can receive a check, or cash at a maximum of $100. If you are paying a company, their information would go at the top. Let’s use our previous example of renting chairs from Dolphins. For name, street, city you would put Dolphins information, not your own, because they are the ones being paid. Consider if you want to pay them in cash, as cash has no paper trail if something were to happen. It is recommended to pay with check. You can also decide if the funds will be picked up or mailed, if mailed, make sure you attach an addressed envelope.</a:t>
            </a:r>
            <a:endParaRPr lang="en-US" dirty="0"/>
          </a:p>
        </p:txBody>
      </p:sp>
      <p:sp>
        <p:nvSpPr>
          <p:cNvPr id="4" name="Slide Number Placeholder 3"/>
          <p:cNvSpPr>
            <a:spLocks noGrp="1"/>
          </p:cNvSpPr>
          <p:nvPr>
            <p:ph type="sldNum" sz="quarter" idx="10"/>
          </p:nvPr>
        </p:nvSpPr>
        <p:spPr/>
        <p:txBody>
          <a:bodyPr/>
          <a:lstStyle/>
          <a:p>
            <a:fld id="{76C7269F-CE81-064C-9D8C-193C49148762}" type="slidenum">
              <a:rPr lang="en-US" smtClean="0"/>
              <a:t>3</a:t>
            </a:fld>
            <a:endParaRPr lang="en-US"/>
          </a:p>
        </p:txBody>
      </p:sp>
    </p:spTree>
    <p:extLst>
      <p:ext uri="{BB962C8B-B14F-4D97-AF65-F5344CB8AC3E}">
        <p14:creationId xmlns:p14="http://schemas.microsoft.com/office/powerpoint/2010/main" val="210551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account is the</a:t>
            </a:r>
            <a:r>
              <a:rPr lang="en-US" baseline="0" dirty="0" smtClean="0"/>
              <a:t> money coming out from?</a:t>
            </a:r>
            <a:endParaRPr lang="en-US" dirty="0"/>
          </a:p>
        </p:txBody>
      </p:sp>
      <p:sp>
        <p:nvSpPr>
          <p:cNvPr id="4" name="Slide Number Placeholder 3"/>
          <p:cNvSpPr>
            <a:spLocks noGrp="1"/>
          </p:cNvSpPr>
          <p:nvPr>
            <p:ph type="sldNum" sz="quarter" idx="10"/>
          </p:nvPr>
        </p:nvSpPr>
        <p:spPr/>
        <p:txBody>
          <a:bodyPr/>
          <a:lstStyle/>
          <a:p>
            <a:fld id="{76C7269F-CE81-064C-9D8C-193C49148762}" type="slidenum">
              <a:rPr lang="en-US" smtClean="0"/>
              <a:t>4</a:t>
            </a:fld>
            <a:endParaRPr lang="en-US"/>
          </a:p>
        </p:txBody>
      </p:sp>
    </p:spTree>
    <p:extLst>
      <p:ext uri="{BB962C8B-B14F-4D97-AF65-F5344CB8AC3E}">
        <p14:creationId xmlns:p14="http://schemas.microsoft.com/office/powerpoint/2010/main" val="53536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Here you will list the items, add them together and include the total. If there is one total, write it twice as shown. </a:t>
            </a:r>
            <a:endParaRPr lang="en-US" dirty="0"/>
          </a:p>
        </p:txBody>
      </p:sp>
      <p:sp>
        <p:nvSpPr>
          <p:cNvPr id="4" name="Slide Number Placeholder 3"/>
          <p:cNvSpPr>
            <a:spLocks noGrp="1"/>
          </p:cNvSpPr>
          <p:nvPr>
            <p:ph type="sldNum" sz="quarter" idx="10"/>
          </p:nvPr>
        </p:nvSpPr>
        <p:spPr/>
        <p:txBody>
          <a:bodyPr/>
          <a:lstStyle/>
          <a:p>
            <a:fld id="{76C7269F-CE81-064C-9D8C-193C49148762}" type="slidenum">
              <a:rPr lang="en-US" smtClean="0"/>
              <a:t>6</a:t>
            </a:fld>
            <a:endParaRPr lang="en-US"/>
          </a:p>
        </p:txBody>
      </p:sp>
    </p:spTree>
    <p:extLst>
      <p:ext uri="{BB962C8B-B14F-4D97-AF65-F5344CB8AC3E}">
        <p14:creationId xmlns:p14="http://schemas.microsoft.com/office/powerpoint/2010/main" val="80776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T&amp;A Account: One student officer, one advisor (does not have to be primary, needs to be whoever signed signature card) </a:t>
            </a:r>
            <a:endParaRPr lang="en-US" dirty="0"/>
          </a:p>
        </p:txBody>
      </p:sp>
      <p:sp>
        <p:nvSpPr>
          <p:cNvPr id="4" name="Slide Number Placeholder 3"/>
          <p:cNvSpPr>
            <a:spLocks noGrp="1"/>
          </p:cNvSpPr>
          <p:nvPr>
            <p:ph type="sldNum" sz="quarter" idx="10"/>
          </p:nvPr>
        </p:nvSpPr>
        <p:spPr/>
        <p:txBody>
          <a:bodyPr/>
          <a:lstStyle/>
          <a:p>
            <a:fld id="{76C7269F-CE81-064C-9D8C-193C49148762}" type="slidenum">
              <a:rPr lang="en-US" smtClean="0"/>
              <a:t>7</a:t>
            </a:fld>
            <a:endParaRPr lang="en-US"/>
          </a:p>
        </p:txBody>
      </p:sp>
    </p:spTree>
    <p:extLst>
      <p:ext uri="{BB962C8B-B14F-4D97-AF65-F5344CB8AC3E}">
        <p14:creationId xmlns:p14="http://schemas.microsoft.com/office/powerpoint/2010/main" val="116519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AB3A824-1A51-4B26-AD58-A6D8E14F6C04}" type="datetimeFigureOut">
              <a:rPr lang="en-US" smtClean="0"/>
              <a:t>8/4/2017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smtClean="0"/>
              <a:t>
              </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8/4/2017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8/4/2017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8/4/2017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E5059C3-6A89-4494-99FF-5A4D6FFD50EB}" type="datetimeFigureOut">
              <a:rPr lang="en-US" smtClean="0"/>
              <a:t>8/4/2017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smtClean="0"/>
              <a:t>
              </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8/4/2017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8/4/2017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8/4/2017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8/4/2017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7D525BB-DA17-4BA0-B3C8-3AC3ABC827E6}" type="datetimeFigureOut">
              <a:rPr lang="en-US" smtClean="0"/>
              <a:t>8/4/2017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smtClean="0"/>
              <a:t>
              </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16C4C9A-3960-41CF-A4E9-2A8FB932454B}" type="datetimeFigureOut">
              <a:rPr lang="en-US" smtClean="0"/>
              <a:t>8/4/2017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smtClean="0"/>
              <a:t>
              </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CBC1C18-307B-4F68-A007-B5B542270E8D}" type="datetimeFigureOut">
              <a:rPr lang="en-US" smtClean="0"/>
              <a:t>8/4/2017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05001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086" y="794479"/>
            <a:ext cx="7809875" cy="4783157"/>
          </a:xfrm>
        </p:spPr>
        <p:txBody>
          <a:bodyPr>
            <a:noAutofit/>
          </a:bodyPr>
          <a:lstStyle/>
          <a:p>
            <a:r>
              <a:rPr lang="en-US" sz="5400" dirty="0" smtClean="0"/>
              <a:t>How to Use a Requisition Form for Reimbursement</a:t>
            </a:r>
            <a:endParaRPr lang="en-US" sz="5400" dirty="0"/>
          </a:p>
        </p:txBody>
      </p:sp>
      <p:sp>
        <p:nvSpPr>
          <p:cNvPr id="3" name="Subtitle 2"/>
          <p:cNvSpPr>
            <a:spLocks noGrp="1"/>
          </p:cNvSpPr>
          <p:nvPr>
            <p:ph type="subTitle" idx="1"/>
          </p:nvPr>
        </p:nvSpPr>
        <p:spPr>
          <a:xfrm>
            <a:off x="2149338" y="5979196"/>
            <a:ext cx="8045373" cy="742279"/>
          </a:xfrm>
        </p:spPr>
        <p:txBody>
          <a:bodyPr/>
          <a:lstStyle/>
          <a:p>
            <a:r>
              <a:rPr lang="en-US" dirty="0" smtClean="0"/>
              <a:t>PCC Office of Student Life</a:t>
            </a:r>
            <a:endParaRPr lang="en-US" dirty="0"/>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46752390"/>
      </p:ext>
    </p:extLst>
  </p:cSld>
  <p:clrMapOvr>
    <a:masterClrMapping/>
  </p:clrMapOvr>
  <mc:AlternateContent xmlns:mc="http://schemas.openxmlformats.org/markup-compatibility/2006" xmlns:p14="http://schemas.microsoft.com/office/powerpoint/2010/main">
    <mc:Choice Requires="p14">
      <p:transition spd="slow" p14:dur="2000" advTm="8327"/>
    </mc:Choice>
    <mc:Fallback xmlns="">
      <p:transition spd="slow" advTm="8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Receipts</a:t>
            </a:r>
            <a:endParaRPr lang="en-US" dirty="0"/>
          </a:p>
        </p:txBody>
      </p:sp>
      <p:sp>
        <p:nvSpPr>
          <p:cNvPr id="3" name="Content Placeholder 2"/>
          <p:cNvSpPr>
            <a:spLocks noGrp="1"/>
          </p:cNvSpPr>
          <p:nvPr>
            <p:ph idx="1"/>
          </p:nvPr>
        </p:nvSpPr>
        <p:spPr>
          <a:xfrm>
            <a:off x="1251678" y="1188717"/>
            <a:ext cx="10178322" cy="1371599"/>
          </a:xfrm>
        </p:spPr>
        <p:txBody>
          <a:bodyPr>
            <a:normAutofit/>
          </a:bodyPr>
          <a:lstStyle/>
          <a:p>
            <a:r>
              <a:rPr lang="en-US" b="1" dirty="0"/>
              <a:t>Receipts </a:t>
            </a:r>
            <a:r>
              <a:rPr lang="en-US" dirty="0"/>
              <a:t>- All requisitions require a </a:t>
            </a:r>
            <a:r>
              <a:rPr lang="en-US" dirty="0" smtClean="0"/>
              <a:t>receipt and they must be within 10 days. </a:t>
            </a:r>
            <a:r>
              <a:rPr lang="en-US" dirty="0"/>
              <a:t>This includes cash requisitions. </a:t>
            </a:r>
            <a:r>
              <a:rPr lang="en-US" dirty="0" smtClean="0"/>
              <a:t> A </a:t>
            </a:r>
            <a:r>
              <a:rPr lang="en-US" dirty="0"/>
              <a:t>copy of original receipt is </a:t>
            </a:r>
            <a:r>
              <a:rPr lang="en-US" dirty="0" smtClean="0"/>
              <a:t>required.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39125" y="897503"/>
            <a:ext cx="4403428" cy="6858000"/>
          </a:xfrm>
          <a:prstGeom prst="rect">
            <a:avLst/>
          </a:prstGeom>
        </p:spPr>
      </p:pic>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30573371"/>
      </p:ext>
    </p:extLst>
  </p:cSld>
  <p:clrMapOvr>
    <a:masterClrMapping/>
  </p:clrMapOvr>
  <mc:AlternateContent xmlns:mc="http://schemas.openxmlformats.org/markup-compatibility/2006" xmlns:p14="http://schemas.microsoft.com/office/powerpoint/2010/main">
    <mc:Choice Requires="p14">
      <p:transition spd="slow" p14:dur="2000" advTm="16737"/>
    </mc:Choice>
    <mc:Fallback xmlns="">
      <p:transition spd="slow" advTm="16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Requisition Form</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rot="5400000">
            <a:off x="3763722" y="-416723"/>
            <a:ext cx="5543990" cy="8634339"/>
          </a:xfrm>
        </p:spPr>
      </p:pic>
      <p:pic>
        <p:nvPicPr>
          <p:cNvPr id="8" name="Sound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50760603"/>
      </p:ext>
    </p:extLst>
  </p:cSld>
  <p:clrMapOvr>
    <a:masterClrMapping/>
  </p:clrMapOvr>
  <mc:AlternateContent xmlns:mc="http://schemas.openxmlformats.org/markup-compatibility/2006" xmlns:p14="http://schemas.microsoft.com/office/powerpoint/2010/main">
    <mc:Choice Requires="p14">
      <p:transition spd="slow" p14:dur="2000" advTm="37266"/>
    </mc:Choice>
    <mc:Fallback xmlns="">
      <p:transition spd="slow" advTm="37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NamE</a:t>
            </a:r>
            <a:r>
              <a:rPr lang="en-US" dirty="0" smtClean="0"/>
              <a:t> &amp; Address</a:t>
            </a:r>
            <a:endParaRPr lang="en-US" dirty="0"/>
          </a:p>
        </p:txBody>
      </p:sp>
      <p:sp>
        <p:nvSpPr>
          <p:cNvPr id="3" name="Content Placeholder 2"/>
          <p:cNvSpPr>
            <a:spLocks noGrp="1"/>
          </p:cNvSpPr>
          <p:nvPr>
            <p:ph idx="1"/>
          </p:nvPr>
        </p:nvSpPr>
        <p:spPr>
          <a:xfrm>
            <a:off x="1197139" y="1617394"/>
            <a:ext cx="3239949" cy="1913449"/>
          </a:xfrm>
        </p:spPr>
        <p:txBody>
          <a:bodyPr>
            <a:noAutofit/>
          </a:bodyPr>
          <a:lstStyle/>
          <a:p>
            <a:r>
              <a:rPr lang="en-US" b="1" dirty="0"/>
              <a:t>Name</a:t>
            </a:r>
            <a:r>
              <a:rPr lang="en-US" dirty="0"/>
              <a:t> - Write or print clearly. This is to whom the check is to be made out to, individual name, company, or account name</a:t>
            </a:r>
            <a:r>
              <a:rPr lang="en-US" dirty="0" smtClean="0"/>
              <a:t>. Cash can also be disbursed as well (max $100).</a:t>
            </a:r>
          </a:p>
          <a:p>
            <a:r>
              <a:rPr lang="en-US" b="1" dirty="0"/>
              <a:t>Address </a:t>
            </a:r>
            <a:r>
              <a:rPr lang="en-US" dirty="0"/>
              <a:t>- Please include complete address (city, state, zip) if check is to be mailed</a:t>
            </a:r>
            <a:r>
              <a:rPr lang="en-US" dirty="0" smtClean="0"/>
              <a:t>.</a:t>
            </a:r>
          </a:p>
          <a:p>
            <a:r>
              <a:rPr lang="en-US" b="1" dirty="0" smtClean="0"/>
              <a:t>Date </a:t>
            </a:r>
            <a:r>
              <a:rPr lang="mr-IN" b="1" dirty="0" smtClean="0"/>
              <a:t>–</a:t>
            </a:r>
            <a:r>
              <a:rPr lang="en-US" b="1" dirty="0" smtClean="0"/>
              <a:t> </a:t>
            </a:r>
            <a:r>
              <a:rPr lang="en-US" dirty="0"/>
              <a:t>D</a:t>
            </a:r>
            <a:r>
              <a:rPr lang="en-US" dirty="0" smtClean="0"/>
              <a:t>on’t forget to include the date.</a:t>
            </a:r>
            <a:endParaRPr lang="en-US" b="1" dirty="0"/>
          </a:p>
          <a:p>
            <a:endParaRPr lang="en-US" dirty="0"/>
          </a:p>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99286" y="588068"/>
            <a:ext cx="4403428" cy="6858000"/>
          </a:xfrm>
          <a:prstGeom prst="rect">
            <a:avLst/>
          </a:prstGeom>
        </p:spPr>
      </p:pic>
      <p:sp>
        <p:nvSpPr>
          <p:cNvPr id="14" name="Oval 13"/>
          <p:cNvSpPr/>
          <p:nvPr/>
        </p:nvSpPr>
        <p:spPr>
          <a:xfrm>
            <a:off x="4302177" y="2239927"/>
            <a:ext cx="4961744" cy="10643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453371" y="1617394"/>
            <a:ext cx="1766341" cy="72005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ound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94665483"/>
      </p:ext>
    </p:extLst>
  </p:cSld>
  <p:clrMapOvr>
    <a:masterClrMapping/>
  </p:clrMapOvr>
  <mc:AlternateContent xmlns:mc="http://schemas.openxmlformats.org/markup-compatibility/2006" xmlns:p14="http://schemas.microsoft.com/office/powerpoint/2010/main">
    <mc:Choice Requires="p14">
      <p:transition spd="slow" p14:dur="2000" advTm="54314"/>
    </mc:Choice>
    <mc:Fallback xmlns="">
      <p:transition spd="slow" advTm="54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Name</a:t>
            </a:r>
            <a:endParaRPr lang="en-US" dirty="0"/>
          </a:p>
        </p:txBody>
      </p:sp>
      <p:sp>
        <p:nvSpPr>
          <p:cNvPr id="3" name="Content Placeholder 2"/>
          <p:cNvSpPr>
            <a:spLocks noGrp="1"/>
          </p:cNvSpPr>
          <p:nvPr>
            <p:ph idx="1"/>
          </p:nvPr>
        </p:nvSpPr>
        <p:spPr>
          <a:xfrm>
            <a:off x="1641422" y="1236689"/>
            <a:ext cx="8042224" cy="966865"/>
          </a:xfrm>
        </p:spPr>
        <p:txBody>
          <a:bodyPr>
            <a:normAutofit fontScale="92500" lnSpcReduction="10000"/>
          </a:bodyPr>
          <a:lstStyle/>
          <a:p>
            <a:r>
              <a:rPr lang="en-US" b="1" dirty="0"/>
              <a:t>Account Name</a:t>
            </a:r>
            <a:r>
              <a:rPr lang="en-US" dirty="0"/>
              <a:t> </a:t>
            </a:r>
            <a:r>
              <a:rPr lang="mr-IN" dirty="0" smtClean="0"/>
              <a:t>–</a:t>
            </a:r>
            <a:r>
              <a:rPr lang="en-US" dirty="0" smtClean="0"/>
              <a:t> Name, </a:t>
            </a:r>
            <a:r>
              <a:rPr lang="en-US" dirty="0"/>
              <a:t>such as business support, campus activities, club </a:t>
            </a:r>
            <a:r>
              <a:rPr lang="en-US" dirty="0" smtClean="0"/>
              <a:t>name (Be </a:t>
            </a:r>
            <a:r>
              <a:rPr lang="en-US" dirty="0"/>
              <a:t>sure to check the </a:t>
            </a:r>
            <a:r>
              <a:rPr lang="en-US" dirty="0" smtClean="0"/>
              <a:t>AS Acct </a:t>
            </a:r>
            <a:r>
              <a:rPr lang="en-US" dirty="0"/>
              <a:t>box </a:t>
            </a:r>
            <a:r>
              <a:rPr lang="en-US" dirty="0" smtClean="0"/>
              <a:t>or </a:t>
            </a:r>
            <a:r>
              <a:rPr lang="en-US" dirty="0"/>
              <a:t>T&amp;A acct if this is a T&amp;A account requisition).</a:t>
            </a:r>
          </a:p>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052932" y="1081199"/>
            <a:ext cx="4403428" cy="6858000"/>
          </a:xfrm>
          <a:prstGeom prst="rect">
            <a:avLst/>
          </a:prstGeom>
        </p:spPr>
      </p:pic>
      <p:sp>
        <p:nvSpPr>
          <p:cNvPr id="7" name="Oval 6"/>
          <p:cNvSpPr/>
          <p:nvPr/>
        </p:nvSpPr>
        <p:spPr>
          <a:xfrm>
            <a:off x="2608290" y="3312826"/>
            <a:ext cx="4961744" cy="95077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80335116"/>
      </p:ext>
    </p:extLst>
  </p:cSld>
  <p:clrMapOvr>
    <a:masterClrMapping/>
  </p:clrMapOvr>
  <mc:AlternateContent xmlns:mc="http://schemas.openxmlformats.org/markup-compatibility/2006" xmlns:p14="http://schemas.microsoft.com/office/powerpoint/2010/main">
    <mc:Choice Requires="p14">
      <p:transition spd="slow" p14:dur="2000" advTm="35090"/>
    </mc:Choice>
    <mc:Fallback xmlns="">
      <p:transition spd="slow" advTm="35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endParaRPr lang="en-US" dirty="0"/>
          </a:p>
        </p:txBody>
      </p:sp>
      <p:sp>
        <p:nvSpPr>
          <p:cNvPr id="3" name="Content Placeholder 2"/>
          <p:cNvSpPr>
            <a:spLocks noGrp="1"/>
          </p:cNvSpPr>
          <p:nvPr>
            <p:ph idx="1"/>
          </p:nvPr>
        </p:nvSpPr>
        <p:spPr>
          <a:xfrm>
            <a:off x="1251677" y="1874517"/>
            <a:ext cx="3020519" cy="4005075"/>
          </a:xfrm>
        </p:spPr>
        <p:txBody>
          <a:bodyPr>
            <a:noAutofit/>
          </a:bodyPr>
          <a:lstStyle/>
          <a:p>
            <a:r>
              <a:rPr lang="en-US" b="1" dirty="0"/>
              <a:t>Description</a:t>
            </a:r>
            <a:r>
              <a:rPr lang="en-US" dirty="0"/>
              <a:t> - Reason for </a:t>
            </a:r>
            <a:r>
              <a:rPr lang="en-US" dirty="0" smtClean="0"/>
              <a:t>cash or check</a:t>
            </a:r>
            <a:r>
              <a:rPr lang="en-US" dirty="0"/>
              <a:t>. </a:t>
            </a:r>
            <a:r>
              <a:rPr lang="en-US" dirty="0" smtClean="0"/>
              <a:t> A </a:t>
            </a:r>
            <a:r>
              <a:rPr lang="en-US" dirty="0"/>
              <a:t>reimbursement of, a purchase of, an advance for something. Be as descriptive as possible. Please do not leave blank</a:t>
            </a:r>
            <a:r>
              <a:rPr lang="en-US" dirty="0" smtClean="0"/>
              <a:t>. Include day and date of event, location of event, and any other pertinent information. </a:t>
            </a:r>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99286" y="299803"/>
            <a:ext cx="4403428" cy="6858000"/>
          </a:xfrm>
          <a:prstGeom prst="rect">
            <a:avLst/>
          </a:prstGeom>
        </p:spPr>
      </p:pic>
      <p:sp>
        <p:nvSpPr>
          <p:cNvPr id="6" name="Oval 5"/>
          <p:cNvSpPr/>
          <p:nvPr/>
        </p:nvSpPr>
        <p:spPr>
          <a:xfrm>
            <a:off x="4467069" y="3196651"/>
            <a:ext cx="4961744" cy="151025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456071"/>
      </p:ext>
    </p:extLst>
  </p:cSld>
  <p:clrMapOvr>
    <a:masterClrMapping/>
  </p:clrMapOvr>
  <mc:AlternateContent xmlns:mc="http://schemas.openxmlformats.org/markup-compatibility/2006" xmlns:p14="http://schemas.microsoft.com/office/powerpoint/2010/main">
    <mc:Choice Requires="p14">
      <p:transition spd="slow" p14:dur="2000" advTm="34907"/>
    </mc:Choice>
    <mc:Fallback xmlns="">
      <p:transition spd="slow" advTm="349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a:t>
            </a:r>
            <a:endParaRPr lang="en-US" dirty="0"/>
          </a:p>
        </p:txBody>
      </p:sp>
      <p:sp>
        <p:nvSpPr>
          <p:cNvPr id="3" name="Content Placeholder 2"/>
          <p:cNvSpPr>
            <a:spLocks noGrp="1"/>
          </p:cNvSpPr>
          <p:nvPr>
            <p:ph idx="1"/>
          </p:nvPr>
        </p:nvSpPr>
        <p:spPr>
          <a:xfrm>
            <a:off x="1671402" y="2780677"/>
            <a:ext cx="2315981" cy="1746352"/>
          </a:xfrm>
        </p:spPr>
        <p:txBody>
          <a:bodyPr>
            <a:noAutofit/>
          </a:bodyPr>
          <a:lstStyle/>
          <a:p>
            <a:r>
              <a:rPr lang="en-US" b="1" dirty="0"/>
              <a:t>Total </a:t>
            </a:r>
            <a:r>
              <a:rPr lang="en-US" dirty="0"/>
              <a:t>- If there are several items please list, and then total. </a:t>
            </a:r>
            <a:r>
              <a:rPr lang="en-US" dirty="0" smtClean="0"/>
              <a:t>If there is one total, write it twice as shown.</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99286" y="299803"/>
            <a:ext cx="4403428" cy="6858000"/>
          </a:xfrm>
          <a:prstGeom prst="rect">
            <a:avLst/>
          </a:prstGeom>
        </p:spPr>
      </p:pic>
      <p:sp>
        <p:nvSpPr>
          <p:cNvPr id="5" name="Oval 4"/>
          <p:cNvSpPr/>
          <p:nvPr/>
        </p:nvSpPr>
        <p:spPr>
          <a:xfrm>
            <a:off x="9503763" y="3600090"/>
            <a:ext cx="2106119" cy="13603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16046" y="4037976"/>
            <a:ext cx="1113018" cy="461665"/>
          </a:xfrm>
          <a:prstGeom prst="rect">
            <a:avLst/>
          </a:prstGeom>
          <a:noFill/>
        </p:spPr>
        <p:txBody>
          <a:bodyPr wrap="square" rtlCol="0">
            <a:spAutoFit/>
          </a:bodyPr>
          <a:lstStyle/>
          <a:p>
            <a:r>
              <a:rPr lang="en-US" sz="2400" dirty="0" smtClean="0"/>
              <a:t>42. 50</a:t>
            </a:r>
            <a:endParaRPr lang="en-US" sz="2400" dirty="0"/>
          </a:p>
        </p:txBody>
      </p:sp>
      <p:sp>
        <p:nvSpPr>
          <p:cNvPr id="7" name="TextBox 6"/>
          <p:cNvSpPr txBox="1"/>
          <p:nvPr/>
        </p:nvSpPr>
        <p:spPr>
          <a:xfrm>
            <a:off x="10316046" y="4380875"/>
            <a:ext cx="1154243" cy="461665"/>
          </a:xfrm>
          <a:prstGeom prst="rect">
            <a:avLst/>
          </a:prstGeom>
          <a:noFill/>
        </p:spPr>
        <p:txBody>
          <a:bodyPr wrap="square" rtlCol="0">
            <a:spAutoFit/>
          </a:bodyPr>
          <a:lstStyle/>
          <a:p>
            <a:r>
              <a:rPr lang="en-US" sz="2400" dirty="0"/>
              <a:t>42. 50</a:t>
            </a:r>
          </a:p>
        </p:txBody>
      </p:sp>
      <p:pic>
        <p:nvPicPr>
          <p:cNvPr id="10" name="Sound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0221030"/>
      </p:ext>
    </p:extLst>
  </p:cSld>
  <p:clrMapOvr>
    <a:masterClrMapping/>
  </p:clrMapOvr>
  <mc:AlternateContent xmlns:mc="http://schemas.openxmlformats.org/markup-compatibility/2006" xmlns:p14="http://schemas.microsoft.com/office/powerpoint/2010/main">
    <mc:Choice Requires="p14">
      <p:transition spd="slow" p14:dur="2000" advTm="10451"/>
    </mc:Choice>
    <mc:Fallback xmlns="">
      <p:transition spd="slow" advTm="10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Signers</a:t>
            </a:r>
            <a:endParaRPr lang="en-US" dirty="0"/>
          </a:p>
        </p:txBody>
      </p:sp>
      <p:sp>
        <p:nvSpPr>
          <p:cNvPr id="3" name="Content Placeholder 2"/>
          <p:cNvSpPr>
            <a:spLocks noGrp="1"/>
          </p:cNvSpPr>
          <p:nvPr>
            <p:ph idx="1"/>
          </p:nvPr>
        </p:nvSpPr>
        <p:spPr/>
        <p:txBody>
          <a:bodyPr/>
          <a:lstStyle/>
          <a:p>
            <a:pPr algn="ctr"/>
            <a:r>
              <a:rPr lang="en-US" dirty="0" smtClean="0"/>
              <a:t>Each </a:t>
            </a:r>
            <a:r>
              <a:rPr lang="en-US" dirty="0"/>
              <a:t>requisition must have two signatures</a:t>
            </a:r>
            <a:r>
              <a:rPr lang="en-US" dirty="0" smtClean="0"/>
              <a:t>.</a:t>
            </a:r>
          </a:p>
          <a:p>
            <a:r>
              <a:rPr lang="en-US" dirty="0" smtClean="0"/>
              <a:t>Associated Students:  Vice President for Business affairs </a:t>
            </a:r>
            <a:r>
              <a:rPr lang="en-US" i="1" dirty="0" smtClean="0"/>
              <a:t>or</a:t>
            </a:r>
            <a:r>
              <a:rPr lang="en-US" dirty="0" smtClean="0"/>
              <a:t> AS President </a:t>
            </a:r>
            <a:r>
              <a:rPr lang="en-US" b="1" dirty="0" smtClean="0"/>
              <a:t>and</a:t>
            </a:r>
            <a:r>
              <a:rPr lang="en-US" dirty="0" smtClean="0"/>
              <a:t> Carrie </a:t>
            </a:r>
            <a:r>
              <a:rPr lang="en-US" dirty="0" err="1" smtClean="0"/>
              <a:t>Afuso</a:t>
            </a:r>
            <a:r>
              <a:rPr lang="en-US" dirty="0" smtClean="0"/>
              <a:t> </a:t>
            </a:r>
            <a:r>
              <a:rPr lang="en-US" i="1" dirty="0" smtClean="0"/>
              <a:t>or</a:t>
            </a:r>
            <a:r>
              <a:rPr lang="en-US" dirty="0" smtClean="0"/>
              <a:t> Dean Rebecca Cobb</a:t>
            </a:r>
            <a:endParaRPr lang="en-US" dirty="0"/>
          </a:p>
          <a:p>
            <a:r>
              <a:rPr lang="en-US" dirty="0" smtClean="0"/>
              <a:t>T&amp;A Account: One student officer, one advisor and if it is over $100, Carrie </a:t>
            </a:r>
            <a:r>
              <a:rPr lang="en-US" dirty="0" err="1" smtClean="0"/>
              <a:t>Afuso</a:t>
            </a:r>
            <a:r>
              <a:rPr lang="en-US" dirty="0" smtClean="0"/>
              <a:t> or Dean Rebecca Cobb</a:t>
            </a:r>
          </a:p>
          <a:p>
            <a:r>
              <a:rPr lang="en-US" dirty="0" smtClean="0"/>
              <a:t>ICC/SAF: One </a:t>
            </a:r>
            <a:r>
              <a:rPr lang="en-US" dirty="0"/>
              <a:t>student officer, one advisor </a:t>
            </a:r>
            <a:r>
              <a:rPr lang="en-US" b="1" dirty="0" smtClean="0"/>
              <a:t>and</a:t>
            </a:r>
            <a:r>
              <a:rPr lang="en-US" dirty="0" smtClean="0"/>
              <a:t> approval by Executive Vice President of Associated Students</a:t>
            </a:r>
            <a:endParaRPr lang="en-US" dirty="0"/>
          </a:p>
          <a:p>
            <a:endParaRPr lang="en-US" dirty="0"/>
          </a:p>
        </p:txBody>
      </p:sp>
      <p:pic>
        <p:nvPicPr>
          <p:cNvPr id="7" name="Sound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4476702"/>
      </p:ext>
    </p:extLst>
  </p:cSld>
  <p:clrMapOvr>
    <a:masterClrMapping/>
  </p:clrMapOvr>
  <mc:AlternateContent xmlns:mc="http://schemas.openxmlformats.org/markup-compatibility/2006" xmlns:p14="http://schemas.microsoft.com/office/powerpoint/2010/main">
    <mc:Choice Requires="p14">
      <p:transition spd="slow" p14:dur="2000" advTm="47727"/>
    </mc:Choice>
    <mc:Fallback xmlns="">
      <p:transition spd="slow" advTm="47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Signers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5400000">
            <a:off x="3661361" y="86925"/>
            <a:ext cx="4482029" cy="8057213"/>
          </a:xfrm>
          <a:prstGeom prst="rect">
            <a:avLst/>
          </a:prstGeom>
        </p:spPr>
      </p:pic>
      <p:sp>
        <p:nvSpPr>
          <p:cNvPr id="6" name="Oval 5"/>
          <p:cNvSpPr/>
          <p:nvPr/>
        </p:nvSpPr>
        <p:spPr>
          <a:xfrm>
            <a:off x="1993690" y="4721902"/>
            <a:ext cx="4946756" cy="163464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33351308"/>
      </p:ext>
    </p:extLst>
  </p:cSld>
  <p:clrMapOvr>
    <a:masterClrMapping/>
  </p:clrMapOvr>
  <mc:AlternateContent xmlns:mc="http://schemas.openxmlformats.org/markup-compatibility/2006" xmlns:p14="http://schemas.microsoft.com/office/powerpoint/2010/main">
    <mc:Choice Requires="p14">
      <p:transition spd="slow" p14:dur="2000" advTm="7633"/>
    </mc:Choice>
    <mc:Fallback xmlns="">
      <p:transition spd="slow" advTm="7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for Service</a:t>
            </a:r>
            <a:endParaRPr lang="en-US" dirty="0"/>
          </a:p>
        </p:txBody>
      </p:sp>
      <p:sp>
        <p:nvSpPr>
          <p:cNvPr id="3" name="Content Placeholder 2"/>
          <p:cNvSpPr>
            <a:spLocks noGrp="1"/>
          </p:cNvSpPr>
          <p:nvPr>
            <p:ph idx="1"/>
          </p:nvPr>
        </p:nvSpPr>
        <p:spPr>
          <a:xfrm>
            <a:off x="3072984" y="2495866"/>
            <a:ext cx="5906125" cy="2510850"/>
          </a:xfrm>
        </p:spPr>
        <p:txBody>
          <a:bodyPr>
            <a:normAutofit/>
          </a:bodyPr>
          <a:lstStyle/>
          <a:p>
            <a:r>
              <a:rPr lang="en-US" sz="2400" b="1" dirty="0"/>
              <a:t>Payment for Service</a:t>
            </a:r>
            <a:r>
              <a:rPr lang="en-US" sz="2400" dirty="0"/>
              <a:t> - If an individual or group is being paid for a service (such as a band performance), the complete address, SS#, W9 Form, and a copy of the performer contract must be included, or check will not be released.</a:t>
            </a:r>
          </a:p>
          <a:p>
            <a:endParaRPr lang="en-US" sz="2400"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16264871"/>
      </p:ext>
    </p:extLst>
  </p:cSld>
  <p:clrMapOvr>
    <a:masterClrMapping/>
  </p:clrMapOvr>
  <mc:AlternateContent xmlns:mc="http://schemas.openxmlformats.org/markup-compatibility/2006" xmlns:p14="http://schemas.microsoft.com/office/powerpoint/2010/main">
    <mc:Choice Requires="p14">
      <p:transition spd="slow" p14:dur="2000" advTm="21824"/>
    </mc:Choice>
    <mc:Fallback xmlns="">
      <p:transition spd="slow" advTm="21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adg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1620</TotalTime>
  <Words>657</Words>
  <Application>Microsoft Office PowerPoint</Application>
  <PresentationFormat>Custom</PresentationFormat>
  <Paragraphs>35</Paragraphs>
  <Slides>10</Slides>
  <Notes>5</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Badge</vt:lpstr>
      <vt:lpstr>How to Use a Requisition Form for Reimbursement</vt:lpstr>
      <vt:lpstr>Requisition Form</vt:lpstr>
      <vt:lpstr>NamE &amp; Address</vt:lpstr>
      <vt:lpstr>Account Name</vt:lpstr>
      <vt:lpstr>Description</vt:lpstr>
      <vt:lpstr>Total</vt:lpstr>
      <vt:lpstr>Authorized Signers</vt:lpstr>
      <vt:lpstr>Authorized Signers</vt:lpstr>
      <vt:lpstr>Payment for Service</vt:lpstr>
      <vt:lpstr>Receipts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Carrie M. Afuso</cp:lastModifiedBy>
  <cp:revision>23</cp:revision>
  <dcterms:created xsi:type="dcterms:W3CDTF">2017-06-27T19:37:21Z</dcterms:created>
  <dcterms:modified xsi:type="dcterms:W3CDTF">2017-08-04T18:40:26Z</dcterms:modified>
</cp:coreProperties>
</file>